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3" r:id="rId5"/>
    <p:sldId id="258" r:id="rId6"/>
    <p:sldId id="260" r:id="rId7"/>
    <p:sldId id="265" r:id="rId8"/>
    <p:sldId id="274" r:id="rId9"/>
    <p:sldId id="276" r:id="rId10"/>
    <p:sldId id="263" r:id="rId11"/>
    <p:sldId id="261" r:id="rId12"/>
    <p:sldId id="262" r:id="rId13"/>
    <p:sldId id="264" r:id="rId14"/>
    <p:sldId id="266" r:id="rId15"/>
    <p:sldId id="267" r:id="rId16"/>
    <p:sldId id="277" r:id="rId17"/>
    <p:sldId id="268" r:id="rId18"/>
    <p:sldId id="278" r:id="rId19"/>
    <p:sldId id="269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97" autoAdjust="0"/>
  </p:normalViewPr>
  <p:slideViewPr>
    <p:cSldViewPr>
      <p:cViewPr varScale="1">
        <p:scale>
          <a:sx n="68" d="100"/>
          <a:sy n="68" d="100"/>
        </p:scale>
        <p:origin x="-88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1B9F63-2137-4DB7-844A-C5D4F945E49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1C62E2-28A5-45E1-A430-56397E512FD7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bn-BD" sz="2800" dirty="0" smtClean="0">
              <a:latin typeface="NikoshBAN" pitchFamily="2" charset="0"/>
              <a:cs typeface="NikoshBAN" pitchFamily="2" charset="0"/>
            </a:rPr>
            <a:t>১। বীজগণিতিয় রাশি বলতে পারবে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82942B2-AA9E-4484-B6C6-CBF7581DC1BA}" type="parTrans" cxnId="{0DE37953-711D-4F66-A084-1DE5BF21E36C}">
      <dgm:prSet/>
      <dgm:spPr/>
      <dgm:t>
        <a:bodyPr/>
        <a:lstStyle/>
        <a:p>
          <a:endParaRPr lang="en-US"/>
        </a:p>
      </dgm:t>
    </dgm:pt>
    <dgm:pt modelId="{576AEA9B-B589-4A67-A87F-0D6D30D23D9E}" type="sibTrans" cxnId="{0DE37953-711D-4F66-A084-1DE5BF21E36C}">
      <dgm:prSet/>
      <dgm:spPr/>
      <dgm:t>
        <a:bodyPr/>
        <a:lstStyle/>
        <a:p>
          <a:endParaRPr lang="en-US"/>
        </a:p>
      </dgm:t>
    </dgm:pt>
    <dgm:pt modelId="{4879463E-AA1E-41F6-ADF4-1C4AB887ECB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bn-BD" sz="2800" dirty="0" smtClean="0">
              <a:latin typeface="NikoshBAN" pitchFamily="2" charset="0"/>
              <a:cs typeface="NikoshBAN" pitchFamily="2" charset="0"/>
            </a:rPr>
            <a:t>২। বর্গের অন্তর ফলের সূত্রটি বলতে পারবে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7DBF96F-2AD3-4A5C-A1FD-A6490D06A700}" type="parTrans" cxnId="{2A5E18E8-7091-4232-A19C-2C3B7D08F06A}">
      <dgm:prSet/>
      <dgm:spPr/>
      <dgm:t>
        <a:bodyPr/>
        <a:lstStyle/>
        <a:p>
          <a:endParaRPr lang="en-US"/>
        </a:p>
      </dgm:t>
    </dgm:pt>
    <dgm:pt modelId="{EC3ED62C-C400-4CC1-978D-B192F1A10665}" type="sibTrans" cxnId="{2A5E18E8-7091-4232-A19C-2C3B7D08F06A}">
      <dgm:prSet/>
      <dgm:spPr/>
      <dgm:t>
        <a:bodyPr/>
        <a:lstStyle/>
        <a:p>
          <a:endParaRPr lang="en-US"/>
        </a:p>
      </dgm:t>
    </dgm:pt>
    <dgm:pt modelId="{AC8788C9-A3DC-430D-8E00-5BA7622BE44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bn-BD" sz="2800" dirty="0" smtClean="0">
              <a:latin typeface="NikoshBAN" pitchFamily="2" charset="0"/>
              <a:cs typeface="NikoshBAN" pitchFamily="2" charset="0"/>
            </a:rPr>
            <a:t>৩। বীজগণিতিয় ভাগ করতে পারবে।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E2A2A91-9813-425D-978A-C3570C9960A8}" type="parTrans" cxnId="{1B0E62CD-CC92-48AA-BF21-302DA6045CF7}">
      <dgm:prSet/>
      <dgm:spPr/>
      <dgm:t>
        <a:bodyPr/>
        <a:lstStyle/>
        <a:p>
          <a:endParaRPr lang="en-US"/>
        </a:p>
      </dgm:t>
    </dgm:pt>
    <dgm:pt modelId="{10EFFFC3-F300-4792-8568-C4041E4AB14B}" type="sibTrans" cxnId="{1B0E62CD-CC92-48AA-BF21-302DA6045CF7}">
      <dgm:prSet/>
      <dgm:spPr/>
      <dgm:t>
        <a:bodyPr/>
        <a:lstStyle/>
        <a:p>
          <a:endParaRPr lang="en-US"/>
        </a:p>
      </dgm:t>
    </dgm:pt>
    <dgm:pt modelId="{33D0C1FC-C041-4C93-ABCA-A6B18189E7AD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bn-BD" sz="2800" dirty="0" smtClean="0">
              <a:latin typeface="NikoshBAN" pitchFamily="2" charset="0"/>
              <a:cs typeface="NikoshBAN" pitchFamily="2" charset="0"/>
            </a:rPr>
            <a:t>৪। বীজগণিতিয়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 রাশির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 উৎপাদক করতে পারবে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 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AC2DF811-0066-4F65-8636-73EACD2B5BBE}" type="parTrans" cxnId="{F9C243F9-AE61-45D2-B8C5-C8D70F765AFA}">
      <dgm:prSet/>
      <dgm:spPr/>
      <dgm:t>
        <a:bodyPr/>
        <a:lstStyle/>
        <a:p>
          <a:endParaRPr lang="en-US"/>
        </a:p>
      </dgm:t>
    </dgm:pt>
    <dgm:pt modelId="{B1AE74D1-95C8-492E-9C20-3817919CAC6B}" type="sibTrans" cxnId="{F9C243F9-AE61-45D2-B8C5-C8D70F765AFA}">
      <dgm:prSet/>
      <dgm:spPr/>
      <dgm:t>
        <a:bodyPr/>
        <a:lstStyle/>
        <a:p>
          <a:endParaRPr lang="en-US"/>
        </a:p>
      </dgm:t>
    </dgm:pt>
    <dgm:pt modelId="{32DAF219-046B-40AC-9D4C-F6B0AB67759D}" type="pres">
      <dgm:prSet presAssocID="{941B9F63-2137-4DB7-844A-C5D4F945E49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215833-F3EE-4EB7-A9EE-C19D76ED88E7}" type="pres">
      <dgm:prSet presAssocID="{0B1C62E2-28A5-45E1-A430-56397E512FD7}" presName="circ1" presStyleLbl="vennNode1" presStyleIdx="0" presStyleCnt="4" custScaleX="195320" custScaleY="88093" custLinFactNeighborX="672" custLinFactNeighborY="-738"/>
      <dgm:spPr/>
      <dgm:t>
        <a:bodyPr/>
        <a:lstStyle/>
        <a:p>
          <a:endParaRPr lang="en-US"/>
        </a:p>
      </dgm:t>
    </dgm:pt>
    <dgm:pt modelId="{6053876C-ED2C-4524-B0FC-D5E127DC8490}" type="pres">
      <dgm:prSet presAssocID="{0B1C62E2-28A5-45E1-A430-56397E512FD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52C88-16F4-4A37-B3F7-A6522CC57F59}" type="pres">
      <dgm:prSet presAssocID="{4879463E-AA1E-41F6-ADF4-1C4AB887ECBF}" presName="circ2" presStyleLbl="vennNode1" presStyleIdx="1" presStyleCnt="4" custScaleX="270341" custScaleY="116981"/>
      <dgm:spPr/>
      <dgm:t>
        <a:bodyPr/>
        <a:lstStyle/>
        <a:p>
          <a:endParaRPr lang="en-US"/>
        </a:p>
      </dgm:t>
    </dgm:pt>
    <dgm:pt modelId="{F5A7E992-8E0A-46A2-AC42-5F06FF81C50C}" type="pres">
      <dgm:prSet presAssocID="{4879463E-AA1E-41F6-ADF4-1C4AB887ECB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52C25-166B-4FAF-A387-E33B4D09B06E}" type="pres">
      <dgm:prSet presAssocID="{AC8788C9-A3DC-430D-8E00-5BA7622BE44B}" presName="circ3" presStyleLbl="vennNode1" presStyleIdx="2" presStyleCnt="4" custScaleX="239379" custScaleY="75700"/>
      <dgm:spPr/>
      <dgm:t>
        <a:bodyPr/>
        <a:lstStyle/>
        <a:p>
          <a:endParaRPr lang="en-US"/>
        </a:p>
      </dgm:t>
    </dgm:pt>
    <dgm:pt modelId="{54A60121-AD2D-44F6-9CC2-D36B0E1F04FB}" type="pres">
      <dgm:prSet presAssocID="{AC8788C9-A3DC-430D-8E00-5BA7622BE44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4CC8F-7FD9-4D1B-B670-BD45929B15B1}" type="pres">
      <dgm:prSet presAssocID="{33D0C1FC-C041-4C93-ABCA-A6B18189E7AD}" presName="circ4" presStyleLbl="vennNode1" presStyleIdx="3" presStyleCnt="4" custScaleX="191766" custScaleY="98411"/>
      <dgm:spPr/>
      <dgm:t>
        <a:bodyPr/>
        <a:lstStyle/>
        <a:p>
          <a:endParaRPr lang="en-US"/>
        </a:p>
      </dgm:t>
    </dgm:pt>
    <dgm:pt modelId="{8D16F9B5-A70F-4899-A283-A3BC631031C5}" type="pres">
      <dgm:prSet presAssocID="{33D0C1FC-C041-4C93-ABCA-A6B18189E7A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AB3003-1CDA-45FE-AFF7-8C0284A5F3C0}" type="presOf" srcId="{0B1C62E2-28A5-45E1-A430-56397E512FD7}" destId="{6053876C-ED2C-4524-B0FC-D5E127DC8490}" srcOrd="0" destOrd="0" presId="urn:microsoft.com/office/officeart/2005/8/layout/venn1"/>
    <dgm:cxn modelId="{C81B438C-9AD2-420F-B4DA-83597AAC5997}" type="presOf" srcId="{941B9F63-2137-4DB7-844A-C5D4F945E499}" destId="{32DAF219-046B-40AC-9D4C-F6B0AB67759D}" srcOrd="0" destOrd="0" presId="urn:microsoft.com/office/officeart/2005/8/layout/venn1"/>
    <dgm:cxn modelId="{2A5E18E8-7091-4232-A19C-2C3B7D08F06A}" srcId="{941B9F63-2137-4DB7-844A-C5D4F945E499}" destId="{4879463E-AA1E-41F6-ADF4-1C4AB887ECBF}" srcOrd="1" destOrd="0" parTransId="{07DBF96F-2AD3-4A5C-A1FD-A6490D06A700}" sibTransId="{EC3ED62C-C400-4CC1-978D-B192F1A10665}"/>
    <dgm:cxn modelId="{0DE37953-711D-4F66-A084-1DE5BF21E36C}" srcId="{941B9F63-2137-4DB7-844A-C5D4F945E499}" destId="{0B1C62E2-28A5-45E1-A430-56397E512FD7}" srcOrd="0" destOrd="0" parTransId="{182942B2-AA9E-4484-B6C6-CBF7581DC1BA}" sibTransId="{576AEA9B-B589-4A67-A87F-0D6D30D23D9E}"/>
    <dgm:cxn modelId="{4A816403-4489-46B9-B65F-34E6B983E5E7}" type="presOf" srcId="{33D0C1FC-C041-4C93-ABCA-A6B18189E7AD}" destId="{79C4CC8F-7FD9-4D1B-B670-BD45929B15B1}" srcOrd="1" destOrd="0" presId="urn:microsoft.com/office/officeart/2005/8/layout/venn1"/>
    <dgm:cxn modelId="{E56E65DA-BB79-4CE7-9C2E-1C4B025FE9C0}" type="presOf" srcId="{0B1C62E2-28A5-45E1-A430-56397E512FD7}" destId="{1E215833-F3EE-4EB7-A9EE-C19D76ED88E7}" srcOrd="1" destOrd="0" presId="urn:microsoft.com/office/officeart/2005/8/layout/venn1"/>
    <dgm:cxn modelId="{E88E6F77-8281-4B76-A4DC-4515D77DC288}" type="presOf" srcId="{4879463E-AA1E-41F6-ADF4-1C4AB887ECBF}" destId="{1D952C88-16F4-4A37-B3F7-A6522CC57F59}" srcOrd="1" destOrd="0" presId="urn:microsoft.com/office/officeart/2005/8/layout/venn1"/>
    <dgm:cxn modelId="{17E3FFF2-4873-451C-A6D6-2D6975C8BE58}" type="presOf" srcId="{AC8788C9-A3DC-430D-8E00-5BA7622BE44B}" destId="{54A60121-AD2D-44F6-9CC2-D36B0E1F04FB}" srcOrd="0" destOrd="0" presId="urn:microsoft.com/office/officeart/2005/8/layout/venn1"/>
    <dgm:cxn modelId="{9606FAC8-7ACC-4E87-99F4-E0BE0301A8F8}" type="presOf" srcId="{AC8788C9-A3DC-430D-8E00-5BA7622BE44B}" destId="{11252C25-166B-4FAF-A387-E33B4D09B06E}" srcOrd="1" destOrd="0" presId="urn:microsoft.com/office/officeart/2005/8/layout/venn1"/>
    <dgm:cxn modelId="{F9C243F9-AE61-45D2-B8C5-C8D70F765AFA}" srcId="{941B9F63-2137-4DB7-844A-C5D4F945E499}" destId="{33D0C1FC-C041-4C93-ABCA-A6B18189E7AD}" srcOrd="3" destOrd="0" parTransId="{AC2DF811-0066-4F65-8636-73EACD2B5BBE}" sibTransId="{B1AE74D1-95C8-492E-9C20-3817919CAC6B}"/>
    <dgm:cxn modelId="{90E8555A-029C-4248-82DF-F0230C09905B}" type="presOf" srcId="{4879463E-AA1E-41F6-ADF4-1C4AB887ECBF}" destId="{F5A7E992-8E0A-46A2-AC42-5F06FF81C50C}" srcOrd="0" destOrd="0" presId="urn:microsoft.com/office/officeart/2005/8/layout/venn1"/>
    <dgm:cxn modelId="{1B0E62CD-CC92-48AA-BF21-302DA6045CF7}" srcId="{941B9F63-2137-4DB7-844A-C5D4F945E499}" destId="{AC8788C9-A3DC-430D-8E00-5BA7622BE44B}" srcOrd="2" destOrd="0" parTransId="{8E2A2A91-9813-425D-978A-C3570C9960A8}" sibTransId="{10EFFFC3-F300-4792-8568-C4041E4AB14B}"/>
    <dgm:cxn modelId="{BFD5A234-976E-4860-B589-D4BB2C3791BB}" type="presOf" srcId="{33D0C1FC-C041-4C93-ABCA-A6B18189E7AD}" destId="{8D16F9B5-A70F-4899-A283-A3BC631031C5}" srcOrd="0" destOrd="0" presId="urn:microsoft.com/office/officeart/2005/8/layout/venn1"/>
    <dgm:cxn modelId="{49187508-7DC8-47F0-ADEE-0299E016CA51}" type="presParOf" srcId="{32DAF219-046B-40AC-9D4C-F6B0AB67759D}" destId="{1E215833-F3EE-4EB7-A9EE-C19D76ED88E7}" srcOrd="0" destOrd="0" presId="urn:microsoft.com/office/officeart/2005/8/layout/venn1"/>
    <dgm:cxn modelId="{698FA42C-83EA-4FC7-B827-F66715A5CA9D}" type="presParOf" srcId="{32DAF219-046B-40AC-9D4C-F6B0AB67759D}" destId="{6053876C-ED2C-4524-B0FC-D5E127DC8490}" srcOrd="1" destOrd="0" presId="urn:microsoft.com/office/officeart/2005/8/layout/venn1"/>
    <dgm:cxn modelId="{EDF3B2AB-CEEC-469B-8AB9-D223B3ECEC18}" type="presParOf" srcId="{32DAF219-046B-40AC-9D4C-F6B0AB67759D}" destId="{1D952C88-16F4-4A37-B3F7-A6522CC57F59}" srcOrd="2" destOrd="0" presId="urn:microsoft.com/office/officeart/2005/8/layout/venn1"/>
    <dgm:cxn modelId="{2E147DD7-DFC1-402E-8BC7-1342B6B00AFE}" type="presParOf" srcId="{32DAF219-046B-40AC-9D4C-F6B0AB67759D}" destId="{F5A7E992-8E0A-46A2-AC42-5F06FF81C50C}" srcOrd="3" destOrd="0" presId="urn:microsoft.com/office/officeart/2005/8/layout/venn1"/>
    <dgm:cxn modelId="{4C781B68-DAD6-4022-A7C8-9567CC0967E5}" type="presParOf" srcId="{32DAF219-046B-40AC-9D4C-F6B0AB67759D}" destId="{11252C25-166B-4FAF-A387-E33B4D09B06E}" srcOrd="4" destOrd="0" presId="urn:microsoft.com/office/officeart/2005/8/layout/venn1"/>
    <dgm:cxn modelId="{9D1EC36A-A398-4270-883E-C8C57EE922FE}" type="presParOf" srcId="{32DAF219-046B-40AC-9D4C-F6B0AB67759D}" destId="{54A60121-AD2D-44F6-9CC2-D36B0E1F04FB}" srcOrd="5" destOrd="0" presId="urn:microsoft.com/office/officeart/2005/8/layout/venn1"/>
    <dgm:cxn modelId="{7823F680-5E3E-44F8-95EE-5E2287D0DD9A}" type="presParOf" srcId="{32DAF219-046B-40AC-9D4C-F6B0AB67759D}" destId="{79C4CC8F-7FD9-4D1B-B670-BD45929B15B1}" srcOrd="6" destOrd="0" presId="urn:microsoft.com/office/officeart/2005/8/layout/venn1"/>
    <dgm:cxn modelId="{1FBC1250-5E37-49CD-882B-A08851EB7FAC}" type="presParOf" srcId="{32DAF219-046B-40AC-9D4C-F6B0AB67759D}" destId="{8D16F9B5-A70F-4899-A283-A3BC631031C5}" srcOrd="7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6914EC-174C-4985-922A-B83D50BE926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E20F40-E987-4023-9262-10746DA70907}">
      <dgm:prSet custT="1"/>
      <dgm:spPr/>
      <dgm:t>
        <a:bodyPr/>
        <a:lstStyle/>
        <a:p>
          <a:pPr rtl="0"/>
          <a:r>
            <a:rPr lang="bn-BD" sz="2800" dirty="0" smtClean="0">
              <a:latin typeface="NikoshBAN" pitchFamily="2" charset="0"/>
              <a:cs typeface="NikoshBAN" pitchFamily="2" charset="0"/>
            </a:rPr>
            <a:t>৪। সংখা বিশ্লেষন কি বল।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313DDB2-478C-44FC-AD56-655EFDB195A7}" type="sibTrans" cxnId="{CB64BE47-CE98-4861-91DD-A7BB2E332F9B}">
      <dgm:prSet/>
      <dgm:spPr/>
      <dgm:t>
        <a:bodyPr/>
        <a:lstStyle/>
        <a:p>
          <a:endParaRPr lang="en-US"/>
        </a:p>
      </dgm:t>
    </dgm:pt>
    <dgm:pt modelId="{9F5567E0-F357-4714-8A31-CD1757DBA85E}" type="parTrans" cxnId="{CB64BE47-CE98-4861-91DD-A7BB2E332F9B}">
      <dgm:prSet/>
      <dgm:spPr/>
      <dgm:t>
        <a:bodyPr/>
        <a:lstStyle/>
        <a:p>
          <a:endParaRPr lang="en-US"/>
        </a:p>
      </dgm:t>
    </dgm:pt>
    <dgm:pt modelId="{BFE225BC-8253-4A38-A03E-7DC40C872D22}">
      <dgm:prSet custT="1"/>
      <dgm:spPr/>
      <dgm:t>
        <a:bodyPr/>
        <a:lstStyle/>
        <a:p>
          <a:pPr rtl="0"/>
          <a:r>
            <a:rPr lang="bn-BD" sz="3600" dirty="0" smtClean="0">
              <a:latin typeface="NikoshBAN" pitchFamily="2" charset="0"/>
              <a:cs typeface="NikoshBAN" pitchFamily="2" charset="0"/>
            </a:rPr>
            <a:t>১। বর্গের সূত্রটি বল।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DA07762F-844E-42EF-BC64-70C733C0BA71}" type="sibTrans" cxnId="{44DF0B05-4958-4293-85E0-51749C831B22}">
      <dgm:prSet/>
      <dgm:spPr/>
      <dgm:t>
        <a:bodyPr/>
        <a:lstStyle/>
        <a:p>
          <a:endParaRPr lang="en-US"/>
        </a:p>
      </dgm:t>
    </dgm:pt>
    <dgm:pt modelId="{8B831A4A-A5F6-4365-BCD9-64FD2AF682FE}" type="parTrans" cxnId="{44DF0B05-4958-4293-85E0-51749C831B22}">
      <dgm:prSet/>
      <dgm:spPr/>
      <dgm:t>
        <a:bodyPr/>
        <a:lstStyle/>
        <a:p>
          <a:endParaRPr lang="en-US"/>
        </a:p>
      </dgm:t>
    </dgm:pt>
    <dgm:pt modelId="{588BA3CF-DF95-4580-A138-50B459D111DB}">
      <dgm:prSet custT="1"/>
      <dgm:spPr/>
      <dgm:t>
        <a:bodyPr/>
        <a:lstStyle/>
        <a:p>
          <a:pPr rtl="0"/>
          <a:r>
            <a:rPr lang="bn-BD" sz="3600" dirty="0" smtClean="0">
              <a:latin typeface="NikoshBAN" pitchFamily="2" charset="0"/>
              <a:cs typeface="NikoshBAN" pitchFamily="2" charset="0"/>
            </a:rPr>
            <a:t>৩। উৎপাদক কি বল।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0CF618CB-46F9-4D4A-8A16-9B7F140737A0}" type="sibTrans" cxnId="{A7D08D0C-827E-43D4-98DD-124C3AF16E95}">
      <dgm:prSet/>
      <dgm:spPr/>
      <dgm:t>
        <a:bodyPr/>
        <a:lstStyle/>
        <a:p>
          <a:endParaRPr lang="en-US"/>
        </a:p>
      </dgm:t>
    </dgm:pt>
    <dgm:pt modelId="{606BD16D-934D-49B7-9012-097A40E0E541}" type="parTrans" cxnId="{A7D08D0C-827E-43D4-98DD-124C3AF16E95}">
      <dgm:prSet/>
      <dgm:spPr/>
      <dgm:t>
        <a:bodyPr/>
        <a:lstStyle/>
        <a:p>
          <a:endParaRPr lang="en-US"/>
        </a:p>
      </dgm:t>
    </dgm:pt>
    <dgm:pt modelId="{AFE89B0A-2D17-45E9-94A8-D242D245A96C}">
      <dgm:prSet custT="1"/>
      <dgm:spPr/>
      <dgm:t>
        <a:bodyPr/>
        <a:lstStyle/>
        <a:p>
          <a:pPr rtl="0"/>
          <a:r>
            <a:rPr lang="bn-BD" sz="3600" dirty="0" smtClean="0">
              <a:latin typeface="NikoshBAN" pitchFamily="2" charset="0"/>
              <a:cs typeface="NikoshBAN" pitchFamily="2" charset="0"/>
            </a:rPr>
            <a:t>২। বীজগণিতীয় রাশি কি বল।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FC0E0A2D-ED93-4EB4-8739-919F1594D665}" type="sibTrans" cxnId="{4A1DD47C-3A70-476C-A0DE-99BC0DFFC811}">
      <dgm:prSet/>
      <dgm:spPr/>
      <dgm:t>
        <a:bodyPr/>
        <a:lstStyle/>
        <a:p>
          <a:endParaRPr lang="en-US"/>
        </a:p>
      </dgm:t>
    </dgm:pt>
    <dgm:pt modelId="{57C4FFE8-76F9-4AF7-8156-EFCB446524D5}" type="parTrans" cxnId="{4A1DD47C-3A70-476C-A0DE-99BC0DFFC811}">
      <dgm:prSet/>
      <dgm:spPr/>
      <dgm:t>
        <a:bodyPr/>
        <a:lstStyle/>
        <a:p>
          <a:endParaRPr lang="en-US"/>
        </a:p>
      </dgm:t>
    </dgm:pt>
    <dgm:pt modelId="{60D16867-EAD0-42C7-9C7B-61715BF6DD9D}" type="pres">
      <dgm:prSet presAssocID="{516914EC-174C-4985-922A-B83D50BE926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C6F44C-DA3C-4596-99F8-A1493765BDEA}" type="pres">
      <dgm:prSet presAssocID="{BFE225BC-8253-4A38-A03E-7DC40C872D22}" presName="circ1" presStyleLbl="vennNode1" presStyleIdx="0" presStyleCnt="4" custScaleX="287765"/>
      <dgm:spPr/>
      <dgm:t>
        <a:bodyPr/>
        <a:lstStyle/>
        <a:p>
          <a:endParaRPr lang="en-US"/>
        </a:p>
      </dgm:t>
    </dgm:pt>
    <dgm:pt modelId="{39314DDD-697A-481C-8AA6-53F74FDF7A38}" type="pres">
      <dgm:prSet presAssocID="{BFE225BC-8253-4A38-A03E-7DC40C872D2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56AFF-5B73-4637-A3B3-54DEE92E7727}" type="pres">
      <dgm:prSet presAssocID="{AFE89B0A-2D17-45E9-94A8-D242D245A96C}" presName="circ2" presStyleLbl="vennNode1" presStyleIdx="1" presStyleCnt="4" custScaleX="290339" custScaleY="118536" custLinFactNeighborX="79502" custLinFactNeighborY="11581"/>
      <dgm:spPr/>
      <dgm:t>
        <a:bodyPr/>
        <a:lstStyle/>
        <a:p>
          <a:endParaRPr lang="en-US"/>
        </a:p>
      </dgm:t>
    </dgm:pt>
    <dgm:pt modelId="{E6748FA6-078C-4DDC-963F-64F7A0276C2A}" type="pres">
      <dgm:prSet presAssocID="{AFE89B0A-2D17-45E9-94A8-D242D245A9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D1BE2-CD9C-4E62-B5BB-A0B6FFCB32A0}" type="pres">
      <dgm:prSet presAssocID="{588BA3CF-DF95-4580-A138-50B459D111DB}" presName="circ3" presStyleLbl="vennNode1" presStyleIdx="2" presStyleCnt="4" custScaleX="250731" custScaleY="120321" custLinFactNeighborX="-1543" custLinFactNeighborY="46837"/>
      <dgm:spPr/>
      <dgm:t>
        <a:bodyPr/>
        <a:lstStyle/>
        <a:p>
          <a:endParaRPr lang="en-US"/>
        </a:p>
      </dgm:t>
    </dgm:pt>
    <dgm:pt modelId="{71265E90-B40E-4AB5-87F2-81313E60C3DE}" type="pres">
      <dgm:prSet presAssocID="{588BA3CF-DF95-4580-A138-50B459D111D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74AA0-001B-4703-A266-62E8EE7EADAA}" type="pres">
      <dgm:prSet presAssocID="{8CE20F40-E987-4023-9262-10746DA70907}" presName="circ4" presStyleLbl="vennNode1" presStyleIdx="3" presStyleCnt="4" custScaleX="212021" custScaleY="79914" custLinFactNeighborX="-92995" custLinFactNeighborY="7355"/>
      <dgm:spPr/>
      <dgm:t>
        <a:bodyPr/>
        <a:lstStyle/>
        <a:p>
          <a:endParaRPr lang="en-US"/>
        </a:p>
      </dgm:t>
    </dgm:pt>
    <dgm:pt modelId="{975FC9AA-292F-410A-A4D9-F5EBCE8DC4C7}" type="pres">
      <dgm:prSet presAssocID="{8CE20F40-E987-4023-9262-10746DA7090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010E12-C796-41F5-949D-ADBC50452A1A}" type="presOf" srcId="{588BA3CF-DF95-4580-A138-50B459D111DB}" destId="{6CBD1BE2-CD9C-4E62-B5BB-A0B6FFCB32A0}" srcOrd="0" destOrd="0" presId="urn:microsoft.com/office/officeart/2005/8/layout/venn1"/>
    <dgm:cxn modelId="{22FB25BE-0C93-4057-B068-9952BA9E59ED}" type="presOf" srcId="{AFE89B0A-2D17-45E9-94A8-D242D245A96C}" destId="{26756AFF-5B73-4637-A3B3-54DEE92E7727}" srcOrd="0" destOrd="0" presId="urn:microsoft.com/office/officeart/2005/8/layout/venn1"/>
    <dgm:cxn modelId="{BA532358-DC6F-4417-8C0D-325C513CCDD5}" type="presOf" srcId="{AFE89B0A-2D17-45E9-94A8-D242D245A96C}" destId="{E6748FA6-078C-4DDC-963F-64F7A0276C2A}" srcOrd="1" destOrd="0" presId="urn:microsoft.com/office/officeart/2005/8/layout/venn1"/>
    <dgm:cxn modelId="{C6551780-1B8C-41B0-8C3E-263FD7A75419}" type="presOf" srcId="{516914EC-174C-4985-922A-B83D50BE926B}" destId="{60D16867-EAD0-42C7-9C7B-61715BF6DD9D}" srcOrd="0" destOrd="0" presId="urn:microsoft.com/office/officeart/2005/8/layout/venn1"/>
    <dgm:cxn modelId="{4A1DD47C-3A70-476C-A0DE-99BC0DFFC811}" srcId="{516914EC-174C-4985-922A-B83D50BE926B}" destId="{AFE89B0A-2D17-45E9-94A8-D242D245A96C}" srcOrd="1" destOrd="0" parTransId="{57C4FFE8-76F9-4AF7-8156-EFCB446524D5}" sibTransId="{FC0E0A2D-ED93-4EB4-8739-919F1594D665}"/>
    <dgm:cxn modelId="{7E6F746E-003D-4138-BA51-2E63D2674D15}" type="presOf" srcId="{8CE20F40-E987-4023-9262-10746DA70907}" destId="{975FC9AA-292F-410A-A4D9-F5EBCE8DC4C7}" srcOrd="1" destOrd="0" presId="urn:microsoft.com/office/officeart/2005/8/layout/venn1"/>
    <dgm:cxn modelId="{2256912A-F0DA-4AC2-8A88-31799F139DFA}" type="presOf" srcId="{BFE225BC-8253-4A38-A03E-7DC40C872D22}" destId="{39314DDD-697A-481C-8AA6-53F74FDF7A38}" srcOrd="1" destOrd="0" presId="urn:microsoft.com/office/officeart/2005/8/layout/venn1"/>
    <dgm:cxn modelId="{CB64BE47-CE98-4861-91DD-A7BB2E332F9B}" srcId="{516914EC-174C-4985-922A-B83D50BE926B}" destId="{8CE20F40-E987-4023-9262-10746DA70907}" srcOrd="3" destOrd="0" parTransId="{9F5567E0-F357-4714-8A31-CD1757DBA85E}" sibTransId="{4313DDB2-478C-44FC-AD56-655EFDB195A7}"/>
    <dgm:cxn modelId="{A7D08D0C-827E-43D4-98DD-124C3AF16E95}" srcId="{516914EC-174C-4985-922A-B83D50BE926B}" destId="{588BA3CF-DF95-4580-A138-50B459D111DB}" srcOrd="2" destOrd="0" parTransId="{606BD16D-934D-49B7-9012-097A40E0E541}" sibTransId="{0CF618CB-46F9-4D4A-8A16-9B7F140737A0}"/>
    <dgm:cxn modelId="{F4119208-D74B-47A1-8EFD-F6682C90F06D}" type="presOf" srcId="{8CE20F40-E987-4023-9262-10746DA70907}" destId="{78274AA0-001B-4703-A266-62E8EE7EADAA}" srcOrd="0" destOrd="0" presId="urn:microsoft.com/office/officeart/2005/8/layout/venn1"/>
    <dgm:cxn modelId="{137E6024-8A51-4BF5-AC32-8C861F0D1149}" type="presOf" srcId="{BFE225BC-8253-4A38-A03E-7DC40C872D22}" destId="{23C6F44C-DA3C-4596-99F8-A1493765BDEA}" srcOrd="0" destOrd="0" presId="urn:microsoft.com/office/officeart/2005/8/layout/venn1"/>
    <dgm:cxn modelId="{1C33F4D0-980F-4C2C-A9F9-365846C566A8}" type="presOf" srcId="{588BA3CF-DF95-4580-A138-50B459D111DB}" destId="{71265E90-B40E-4AB5-87F2-81313E60C3DE}" srcOrd="1" destOrd="0" presId="urn:microsoft.com/office/officeart/2005/8/layout/venn1"/>
    <dgm:cxn modelId="{44DF0B05-4958-4293-85E0-51749C831B22}" srcId="{516914EC-174C-4985-922A-B83D50BE926B}" destId="{BFE225BC-8253-4A38-A03E-7DC40C872D22}" srcOrd="0" destOrd="0" parTransId="{8B831A4A-A5F6-4365-BCD9-64FD2AF682FE}" sibTransId="{DA07762F-844E-42EF-BC64-70C733C0BA71}"/>
    <dgm:cxn modelId="{3C878982-7C57-4BD1-B75C-C105D8A51235}" type="presParOf" srcId="{60D16867-EAD0-42C7-9C7B-61715BF6DD9D}" destId="{23C6F44C-DA3C-4596-99F8-A1493765BDEA}" srcOrd="0" destOrd="0" presId="urn:microsoft.com/office/officeart/2005/8/layout/venn1"/>
    <dgm:cxn modelId="{23974123-1656-491A-BDAC-3FF17B3277A6}" type="presParOf" srcId="{60D16867-EAD0-42C7-9C7B-61715BF6DD9D}" destId="{39314DDD-697A-481C-8AA6-53F74FDF7A38}" srcOrd="1" destOrd="0" presId="urn:microsoft.com/office/officeart/2005/8/layout/venn1"/>
    <dgm:cxn modelId="{DA8B8830-0DF9-49E2-8361-51BCDBC8E603}" type="presParOf" srcId="{60D16867-EAD0-42C7-9C7B-61715BF6DD9D}" destId="{26756AFF-5B73-4637-A3B3-54DEE92E7727}" srcOrd="2" destOrd="0" presId="urn:microsoft.com/office/officeart/2005/8/layout/venn1"/>
    <dgm:cxn modelId="{6DE743EF-A3A6-4C2D-8ED6-7C20B8E3F385}" type="presParOf" srcId="{60D16867-EAD0-42C7-9C7B-61715BF6DD9D}" destId="{E6748FA6-078C-4DDC-963F-64F7A0276C2A}" srcOrd="3" destOrd="0" presId="urn:microsoft.com/office/officeart/2005/8/layout/venn1"/>
    <dgm:cxn modelId="{F9D43F90-D091-4A3B-A911-F1E1DF585AA9}" type="presParOf" srcId="{60D16867-EAD0-42C7-9C7B-61715BF6DD9D}" destId="{6CBD1BE2-CD9C-4E62-B5BB-A0B6FFCB32A0}" srcOrd="4" destOrd="0" presId="urn:microsoft.com/office/officeart/2005/8/layout/venn1"/>
    <dgm:cxn modelId="{69CFC69B-5993-4507-9C83-AA8E0B827FE6}" type="presParOf" srcId="{60D16867-EAD0-42C7-9C7B-61715BF6DD9D}" destId="{71265E90-B40E-4AB5-87F2-81313E60C3DE}" srcOrd="5" destOrd="0" presId="urn:microsoft.com/office/officeart/2005/8/layout/venn1"/>
    <dgm:cxn modelId="{EADB27AB-D573-40ED-8CDB-4D195D6A6025}" type="presParOf" srcId="{60D16867-EAD0-42C7-9C7B-61715BF6DD9D}" destId="{78274AA0-001B-4703-A266-62E8EE7EADAA}" srcOrd="6" destOrd="0" presId="urn:microsoft.com/office/officeart/2005/8/layout/venn1"/>
    <dgm:cxn modelId="{E3B42DB7-5FEA-45F6-91C5-A84C3319E722}" type="presParOf" srcId="{60D16867-EAD0-42C7-9C7B-61715BF6DD9D}" destId="{975FC9AA-292F-410A-A4D9-F5EBCE8DC4C7}" srcOrd="7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27F4-34E3-4828-BEE4-44193B02D79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9862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সবাইকে স্বাগতম</a:t>
            </a:r>
            <a:r>
              <a:rPr lang="en-US" sz="800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olap f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4267200" cy="5105399"/>
          </a:xfrm>
          <a:prstGeom prst="rect">
            <a:avLst/>
          </a:prstGeom>
        </p:spPr>
      </p:pic>
      <p:pic>
        <p:nvPicPr>
          <p:cNvPr id="6" name="Picture 5" descr="৭ম ক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1828800"/>
            <a:ext cx="4876800" cy="50292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0" y="381000"/>
            <a:ext cx="9144000" cy="2057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/>
              <a:t>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উৎপাদক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91440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রাশি দুই বা ততোধিক রাশির গুণনীয়কের গুণফলকে উৎপাদক বলে 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যেমনঃ বর্গের অন্তর ফলের উ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ৎপাদক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এবং মধ্য রাশির মিলানোর  উৎপাদক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4191000"/>
            <a:ext cx="1337310" cy="342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4572000"/>
            <a:ext cx="2049780" cy="330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4953000"/>
            <a:ext cx="2878455" cy="419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5410200"/>
            <a:ext cx="2305050" cy="4191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114800"/>
            <a:ext cx="24384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724400"/>
            <a:ext cx="272034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257800"/>
            <a:ext cx="3543300" cy="571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>
            <a:stCxn id="3" idx="2"/>
          </p:cNvCxnSpPr>
          <p:nvPr/>
        </p:nvCxnSpPr>
        <p:spPr>
          <a:xfrm rot="5400000">
            <a:off x="3445996" y="5198596"/>
            <a:ext cx="2252008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0" y="-152400"/>
            <a:ext cx="9144000" cy="36576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নিম্নে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৬ নং স্লাইডটির  উৎপাদক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লক্ষ্য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124200"/>
            <a:ext cx="85344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১ম রাশির উৎপাদক লক্ষ্য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733800"/>
            <a:ext cx="4361688" cy="6858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267200"/>
            <a:ext cx="3505200" cy="56253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739106"/>
            <a:ext cx="3581400" cy="74729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638800"/>
            <a:ext cx="4232910" cy="571500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66825"/>
            <a:ext cx="28575" cy="19050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6088200"/>
            <a:ext cx="4724400" cy="769800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0" y="0"/>
            <a:ext cx="9144000" cy="2438400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নিম্নে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৬নং স্লাইডের ভাগ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লক্ষ্য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8853" y="3733801"/>
            <a:ext cx="4628147" cy="1219199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6305550"/>
            <a:ext cx="2667000" cy="552450"/>
          </a:xfrm>
          <a:prstGeom prst="rect">
            <a:avLst/>
          </a:prstGeom>
          <a:noFill/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5217016"/>
            <a:ext cx="3782428" cy="878984"/>
          </a:xfrm>
          <a:prstGeom prst="rect">
            <a:avLst/>
          </a:prstGeom>
          <a:noFill/>
        </p:spPr>
      </p:pic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2438400"/>
            <a:ext cx="7086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১ম রাশিকে ২য় রাশি দ্বারা ভাগঃ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" y="1371600"/>
          <a:ext cx="8991600" cy="49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1447800" y="0"/>
            <a:ext cx="5867400" cy="1676400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শিখণ ফল</a:t>
            </a:r>
            <a:endParaRPr lang="en-US" sz="4400" dirty="0"/>
          </a:p>
        </p:txBody>
      </p:sp>
    </p:spTree>
  </p:cSld>
  <p:clrMapOvr>
    <a:masterClrMapping/>
  </p:clrMapOvr>
  <p:transition spd="med">
    <p:wedge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0" y="0"/>
            <a:ext cx="8915400" cy="207190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বিস্তারিত লক্ষ্য কর</a:t>
            </a:r>
            <a:endParaRPr lang="en-US" sz="4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209800"/>
            <a:ext cx="6159211" cy="5848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3733800"/>
            <a:ext cx="3689985" cy="4344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4343400"/>
            <a:ext cx="4925892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5029200"/>
            <a:ext cx="3345002" cy="4849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38250"/>
            <a:ext cx="57150" cy="167089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943600"/>
            <a:ext cx="6324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66749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857249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047749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238249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428749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66687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971800"/>
            <a:ext cx="6219825" cy="6547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52400" y="-152400"/>
            <a:ext cx="8991600" cy="1828800"/>
          </a:xfrm>
          <a:prstGeom prst="star5">
            <a:avLst>
              <a:gd name="adj" fmla="val 22281"/>
              <a:gd name="hf" fmla="val 105146"/>
              <a:gd name="vf" fmla="val 11055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নিম্নে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১৪ নং স্লাইডের ভাগ লক্ষ্য করঃ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600200"/>
            <a:ext cx="6934200" cy="1095375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895600"/>
            <a:ext cx="3657600" cy="1057523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4191000"/>
            <a:ext cx="3733800" cy="883920"/>
          </a:xfrm>
          <a:prstGeom prst="rect">
            <a:avLst/>
          </a:prstGeom>
          <a:noFill/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5105400"/>
            <a:ext cx="1828800" cy="792480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1933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0"/>
            <a:ext cx="9144000" cy="1676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উৎপাদক বিহীন ভাগ  নিম্নে আর  লক্ষ্য করঃ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১ম রাশিকে ২য় রাশি দ্বারা ভাগ করঃ  </a:t>
            </a:r>
            <a:r>
              <a:rPr lang="en-US" sz="2800" dirty="0" smtClean="0">
                <a:latin typeface="Vrinda"/>
                <a:cs typeface="Vrinda"/>
              </a:rPr>
              <a:t>x</a:t>
            </a:r>
            <a:r>
              <a:rPr lang="en-US" sz="2800" dirty="0" smtClean="0">
                <a:latin typeface="Plantagenet Cherokee"/>
                <a:ea typeface="Verdana"/>
                <a:cs typeface="Vrinda"/>
                <a:sym typeface="Symbol"/>
              </a:rPr>
              <a:t>⁴</a:t>
            </a:r>
            <a:r>
              <a:rPr lang="en-US" sz="2800" dirty="0" smtClean="0">
                <a:latin typeface="Vrinda"/>
                <a:cs typeface="Vrinda"/>
              </a:rPr>
              <a:t>-1 , x²+1</a:t>
            </a:r>
            <a:endParaRPr lang="en-US" sz="2800" dirty="0"/>
          </a:p>
        </p:txBody>
      </p:sp>
      <p:sp>
        <p:nvSpPr>
          <p:cNvPr id="6" name="Freeform 5"/>
          <p:cNvSpPr/>
          <p:nvPr/>
        </p:nvSpPr>
        <p:spPr>
          <a:xfrm>
            <a:off x="1981199" y="2286000"/>
            <a:ext cx="304801" cy="1447800"/>
          </a:xfrm>
          <a:custGeom>
            <a:avLst/>
            <a:gdLst>
              <a:gd name="connsiteX0" fmla="*/ 458251 w 539733"/>
              <a:gd name="connsiteY0" fmla="*/ 0 h 1308295"/>
              <a:gd name="connsiteX1" fmla="*/ 486386 w 539733"/>
              <a:gd name="connsiteY1" fmla="*/ 196947 h 1308295"/>
              <a:gd name="connsiteX2" fmla="*/ 514522 w 539733"/>
              <a:gd name="connsiteY2" fmla="*/ 281353 h 1308295"/>
              <a:gd name="connsiteX3" fmla="*/ 514522 w 539733"/>
              <a:gd name="connsiteY3" fmla="*/ 661181 h 1308295"/>
              <a:gd name="connsiteX4" fmla="*/ 500454 w 539733"/>
              <a:gd name="connsiteY4" fmla="*/ 731520 h 1308295"/>
              <a:gd name="connsiteX5" fmla="*/ 472319 w 539733"/>
              <a:gd name="connsiteY5" fmla="*/ 773723 h 1308295"/>
              <a:gd name="connsiteX6" fmla="*/ 387913 w 539733"/>
              <a:gd name="connsiteY6" fmla="*/ 872197 h 1308295"/>
              <a:gd name="connsiteX7" fmla="*/ 331642 w 539733"/>
              <a:gd name="connsiteY7" fmla="*/ 928467 h 1308295"/>
              <a:gd name="connsiteX8" fmla="*/ 303506 w 539733"/>
              <a:gd name="connsiteY8" fmla="*/ 970670 h 1308295"/>
              <a:gd name="connsiteX9" fmla="*/ 233168 w 539733"/>
              <a:gd name="connsiteY9" fmla="*/ 1041009 h 1308295"/>
              <a:gd name="connsiteX10" fmla="*/ 205033 w 539733"/>
              <a:gd name="connsiteY10" fmla="*/ 1083212 h 1308295"/>
              <a:gd name="connsiteX11" fmla="*/ 148762 w 539733"/>
              <a:gd name="connsiteY11" fmla="*/ 1139483 h 1308295"/>
              <a:gd name="connsiteX12" fmla="*/ 92491 w 539733"/>
              <a:gd name="connsiteY12" fmla="*/ 1209821 h 1308295"/>
              <a:gd name="connsiteX13" fmla="*/ 50288 w 539733"/>
              <a:gd name="connsiteY13" fmla="*/ 1294227 h 1308295"/>
              <a:gd name="connsiteX14" fmla="*/ 22153 w 539733"/>
              <a:gd name="connsiteY14" fmla="*/ 1308295 h 130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9733" h="1308295">
                <a:moveTo>
                  <a:pt x="458251" y="0"/>
                </a:moveTo>
                <a:cubicBezTo>
                  <a:pt x="462413" y="33297"/>
                  <a:pt x="476247" y="156391"/>
                  <a:pt x="486386" y="196947"/>
                </a:cubicBezTo>
                <a:cubicBezTo>
                  <a:pt x="493579" y="225719"/>
                  <a:pt x="514522" y="281353"/>
                  <a:pt x="514522" y="281353"/>
                </a:cubicBezTo>
                <a:cubicBezTo>
                  <a:pt x="539733" y="457836"/>
                  <a:pt x="536292" y="389046"/>
                  <a:pt x="514522" y="661181"/>
                </a:cubicBezTo>
                <a:cubicBezTo>
                  <a:pt x="512615" y="685016"/>
                  <a:pt x="508850" y="709132"/>
                  <a:pt x="500454" y="731520"/>
                </a:cubicBezTo>
                <a:cubicBezTo>
                  <a:pt x="494518" y="747351"/>
                  <a:pt x="482146" y="759965"/>
                  <a:pt x="472319" y="773723"/>
                </a:cubicBezTo>
                <a:cubicBezTo>
                  <a:pt x="427205" y="836883"/>
                  <a:pt x="439036" y="821073"/>
                  <a:pt x="387913" y="872197"/>
                </a:cubicBezTo>
                <a:cubicBezTo>
                  <a:pt x="357219" y="964276"/>
                  <a:pt x="399849" y="873902"/>
                  <a:pt x="331642" y="928467"/>
                </a:cubicBezTo>
                <a:cubicBezTo>
                  <a:pt x="318439" y="939029"/>
                  <a:pt x="314640" y="957946"/>
                  <a:pt x="303506" y="970670"/>
                </a:cubicBezTo>
                <a:cubicBezTo>
                  <a:pt x="281671" y="995624"/>
                  <a:pt x="251561" y="1013420"/>
                  <a:pt x="233168" y="1041009"/>
                </a:cubicBezTo>
                <a:cubicBezTo>
                  <a:pt x="223790" y="1055077"/>
                  <a:pt x="216036" y="1070375"/>
                  <a:pt x="205033" y="1083212"/>
                </a:cubicBezTo>
                <a:cubicBezTo>
                  <a:pt x="187770" y="1103352"/>
                  <a:pt x="148762" y="1139483"/>
                  <a:pt x="148762" y="1139483"/>
                </a:cubicBezTo>
                <a:cubicBezTo>
                  <a:pt x="121374" y="1221644"/>
                  <a:pt x="156123" y="1146189"/>
                  <a:pt x="92491" y="1209821"/>
                </a:cubicBezTo>
                <a:cubicBezTo>
                  <a:pt x="0" y="1302312"/>
                  <a:pt x="118933" y="1202700"/>
                  <a:pt x="50288" y="1294227"/>
                </a:cubicBezTo>
                <a:cubicBezTo>
                  <a:pt x="43997" y="1302615"/>
                  <a:pt x="31531" y="1303606"/>
                  <a:pt x="22153" y="1308295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114800" y="2286000"/>
            <a:ext cx="349496" cy="1734775"/>
          </a:xfrm>
          <a:custGeom>
            <a:avLst/>
            <a:gdLst>
              <a:gd name="connsiteX0" fmla="*/ 205854 w 349496"/>
              <a:gd name="connsiteY0" fmla="*/ 0 h 1734775"/>
              <a:gd name="connsiteX1" fmla="*/ 163651 w 349496"/>
              <a:gd name="connsiteY1" fmla="*/ 28136 h 1734775"/>
              <a:gd name="connsiteX2" fmla="*/ 149583 w 349496"/>
              <a:gd name="connsiteY2" fmla="*/ 84406 h 1734775"/>
              <a:gd name="connsiteX3" fmla="*/ 135515 w 349496"/>
              <a:gd name="connsiteY3" fmla="*/ 126609 h 1734775"/>
              <a:gd name="connsiteX4" fmla="*/ 107380 w 349496"/>
              <a:gd name="connsiteY4" fmla="*/ 168813 h 1734775"/>
              <a:gd name="connsiteX5" fmla="*/ 51109 w 349496"/>
              <a:gd name="connsiteY5" fmla="*/ 295422 h 1734775"/>
              <a:gd name="connsiteX6" fmla="*/ 37042 w 349496"/>
              <a:gd name="connsiteY6" fmla="*/ 379828 h 1734775"/>
              <a:gd name="connsiteX7" fmla="*/ 8906 w 349496"/>
              <a:gd name="connsiteY7" fmla="*/ 478302 h 1734775"/>
              <a:gd name="connsiteX8" fmla="*/ 22974 w 349496"/>
              <a:gd name="connsiteY8" fmla="*/ 1111348 h 1734775"/>
              <a:gd name="connsiteX9" fmla="*/ 51109 w 349496"/>
              <a:gd name="connsiteY9" fmla="*/ 1167619 h 1734775"/>
              <a:gd name="connsiteX10" fmla="*/ 93312 w 349496"/>
              <a:gd name="connsiteY10" fmla="*/ 1266093 h 1734775"/>
              <a:gd name="connsiteX11" fmla="*/ 107380 w 349496"/>
              <a:gd name="connsiteY11" fmla="*/ 1364566 h 1734775"/>
              <a:gd name="connsiteX12" fmla="*/ 177718 w 349496"/>
              <a:gd name="connsiteY12" fmla="*/ 1477108 h 1734775"/>
              <a:gd name="connsiteX13" fmla="*/ 262125 w 349496"/>
              <a:gd name="connsiteY13" fmla="*/ 1603717 h 1734775"/>
              <a:gd name="connsiteX14" fmla="*/ 318395 w 349496"/>
              <a:gd name="connsiteY14" fmla="*/ 1688123 h 1734775"/>
              <a:gd name="connsiteX15" fmla="*/ 346531 w 349496"/>
              <a:gd name="connsiteY15" fmla="*/ 1730326 h 173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9496" h="1734775">
                <a:moveTo>
                  <a:pt x="205854" y="0"/>
                </a:moveTo>
                <a:cubicBezTo>
                  <a:pt x="191786" y="9379"/>
                  <a:pt x="173030" y="14068"/>
                  <a:pt x="163651" y="28136"/>
                </a:cubicBezTo>
                <a:cubicBezTo>
                  <a:pt x="152926" y="44223"/>
                  <a:pt x="154895" y="65816"/>
                  <a:pt x="149583" y="84406"/>
                </a:cubicBezTo>
                <a:cubicBezTo>
                  <a:pt x="145509" y="98664"/>
                  <a:pt x="142147" y="113346"/>
                  <a:pt x="135515" y="126609"/>
                </a:cubicBezTo>
                <a:cubicBezTo>
                  <a:pt x="127954" y="141732"/>
                  <a:pt x="114247" y="153363"/>
                  <a:pt x="107380" y="168813"/>
                </a:cubicBezTo>
                <a:cubicBezTo>
                  <a:pt x="40421" y="319474"/>
                  <a:pt x="114781" y="199916"/>
                  <a:pt x="51109" y="295422"/>
                </a:cubicBezTo>
                <a:cubicBezTo>
                  <a:pt x="46420" y="323557"/>
                  <a:pt x="42636" y="351859"/>
                  <a:pt x="37042" y="379828"/>
                </a:cubicBezTo>
                <a:cubicBezTo>
                  <a:pt x="28210" y="423987"/>
                  <a:pt x="22314" y="438080"/>
                  <a:pt x="8906" y="478302"/>
                </a:cubicBezTo>
                <a:cubicBezTo>
                  <a:pt x="13595" y="689317"/>
                  <a:pt x="10076" y="900675"/>
                  <a:pt x="22974" y="1111348"/>
                </a:cubicBezTo>
                <a:cubicBezTo>
                  <a:pt x="24256" y="1132280"/>
                  <a:pt x="42848" y="1148344"/>
                  <a:pt x="51109" y="1167619"/>
                </a:cubicBezTo>
                <a:cubicBezTo>
                  <a:pt x="113207" y="1312514"/>
                  <a:pt x="0" y="1079466"/>
                  <a:pt x="93312" y="1266093"/>
                </a:cubicBezTo>
                <a:cubicBezTo>
                  <a:pt x="98001" y="1298917"/>
                  <a:pt x="98656" y="1332577"/>
                  <a:pt x="107380" y="1364566"/>
                </a:cubicBezTo>
                <a:cubicBezTo>
                  <a:pt x="119486" y="1408953"/>
                  <a:pt x="152577" y="1440793"/>
                  <a:pt x="177718" y="1477108"/>
                </a:cubicBezTo>
                <a:cubicBezTo>
                  <a:pt x="206590" y="1518811"/>
                  <a:pt x="262125" y="1603717"/>
                  <a:pt x="262125" y="1603717"/>
                </a:cubicBezTo>
                <a:cubicBezTo>
                  <a:pt x="295572" y="1704062"/>
                  <a:pt x="248146" y="1582750"/>
                  <a:pt x="318395" y="1688123"/>
                </a:cubicBezTo>
                <a:cubicBezTo>
                  <a:pt x="349496" y="1734775"/>
                  <a:pt x="312717" y="1730326"/>
                  <a:pt x="346531" y="1730326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1" y="2514600"/>
            <a:ext cx="1574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Vrinda"/>
                <a:cs typeface="Vrinda"/>
              </a:rPr>
              <a:t>x²+1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419600" y="2590801"/>
            <a:ext cx="99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Vrinda"/>
                <a:cs typeface="Vrinda"/>
              </a:rPr>
              <a:t> x²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514600" y="35814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Vrinda"/>
                <a:cs typeface="Vrinda"/>
              </a:rPr>
              <a:t>-x²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2743200" y="4724400"/>
            <a:ext cx="114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Vrinda"/>
                <a:cs typeface="Vrinda"/>
              </a:rPr>
              <a:t>0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2590800" y="4038600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Vrinda"/>
                <a:cs typeface="Vrinda"/>
              </a:rPr>
              <a:t>-x²</a:t>
            </a:r>
            <a:endParaRPr lang="en-US" sz="3600" dirty="0"/>
          </a:p>
        </p:txBody>
      </p:sp>
      <p:sp>
        <p:nvSpPr>
          <p:cNvPr id="17" name="Freeform 16"/>
          <p:cNvSpPr/>
          <p:nvPr/>
        </p:nvSpPr>
        <p:spPr>
          <a:xfrm rot="11055421" flipV="1">
            <a:off x="2142182" y="3350021"/>
            <a:ext cx="2116433" cy="309937"/>
          </a:xfrm>
          <a:custGeom>
            <a:avLst/>
            <a:gdLst>
              <a:gd name="connsiteX0" fmla="*/ 0 w 1899139"/>
              <a:gd name="connsiteY0" fmla="*/ 0 h 98473"/>
              <a:gd name="connsiteX1" fmla="*/ 140677 w 1899139"/>
              <a:gd name="connsiteY1" fmla="*/ 28135 h 98473"/>
              <a:gd name="connsiteX2" fmla="*/ 239151 w 1899139"/>
              <a:gd name="connsiteY2" fmla="*/ 42203 h 98473"/>
              <a:gd name="connsiteX3" fmla="*/ 281354 w 1899139"/>
              <a:gd name="connsiteY3" fmla="*/ 56270 h 98473"/>
              <a:gd name="connsiteX4" fmla="*/ 900333 w 1899139"/>
              <a:gd name="connsiteY4" fmla="*/ 84406 h 98473"/>
              <a:gd name="connsiteX5" fmla="*/ 1153551 w 1899139"/>
              <a:gd name="connsiteY5" fmla="*/ 98473 h 98473"/>
              <a:gd name="connsiteX6" fmla="*/ 1730327 w 1899139"/>
              <a:gd name="connsiteY6" fmla="*/ 84406 h 98473"/>
              <a:gd name="connsiteX7" fmla="*/ 1772530 w 1899139"/>
              <a:gd name="connsiteY7" fmla="*/ 70338 h 98473"/>
              <a:gd name="connsiteX8" fmla="*/ 1899139 w 1899139"/>
              <a:gd name="connsiteY8" fmla="*/ 56270 h 9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9139" h="98473">
                <a:moveTo>
                  <a:pt x="0" y="0"/>
                </a:moveTo>
                <a:cubicBezTo>
                  <a:pt x="46892" y="9378"/>
                  <a:pt x="93584" y="19824"/>
                  <a:pt x="140677" y="28135"/>
                </a:cubicBezTo>
                <a:cubicBezTo>
                  <a:pt x="173330" y="33897"/>
                  <a:pt x="206637" y="35700"/>
                  <a:pt x="239151" y="42203"/>
                </a:cubicBezTo>
                <a:cubicBezTo>
                  <a:pt x="253692" y="45111"/>
                  <a:pt x="266556" y="55325"/>
                  <a:pt x="281354" y="56270"/>
                </a:cubicBezTo>
                <a:cubicBezTo>
                  <a:pt x="487474" y="69427"/>
                  <a:pt x="694112" y="72950"/>
                  <a:pt x="900333" y="84406"/>
                </a:cubicBezTo>
                <a:lnTo>
                  <a:pt x="1153551" y="98473"/>
                </a:lnTo>
                <a:cubicBezTo>
                  <a:pt x="1345810" y="93784"/>
                  <a:pt x="1538210" y="93138"/>
                  <a:pt x="1730327" y="84406"/>
                </a:cubicBezTo>
                <a:cubicBezTo>
                  <a:pt x="1745140" y="83733"/>
                  <a:pt x="1757989" y="73246"/>
                  <a:pt x="1772530" y="70338"/>
                </a:cubicBezTo>
                <a:cubicBezTo>
                  <a:pt x="1849500" y="54944"/>
                  <a:pt x="1846554" y="56270"/>
                  <a:pt x="1899139" y="5627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62200" y="3200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(-)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956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(-)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00400" y="4343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(+)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181600" y="2667000"/>
            <a:ext cx="943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Vrinda"/>
                <a:cs typeface="Vrinda"/>
              </a:rPr>
              <a:t>-1</a:t>
            </a:r>
            <a:endParaRPr lang="en-US" sz="3600" dirty="0"/>
          </a:p>
        </p:txBody>
      </p:sp>
      <p:sp>
        <p:nvSpPr>
          <p:cNvPr id="27" name="Rectangle 26"/>
          <p:cNvSpPr/>
          <p:nvPr/>
        </p:nvSpPr>
        <p:spPr>
          <a:xfrm>
            <a:off x="2438400" y="2286000"/>
            <a:ext cx="1276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Vrinda"/>
                <a:cs typeface="Vrinda"/>
              </a:rPr>
              <a:t>x</a:t>
            </a:r>
            <a:r>
              <a:rPr lang="en-US" sz="3600" dirty="0" smtClean="0">
                <a:latin typeface="Plantagenet Cherokee"/>
                <a:ea typeface="Verdana"/>
                <a:cs typeface="Vrinda"/>
                <a:sym typeface="Symbol"/>
              </a:rPr>
              <a:t>⁴</a:t>
            </a:r>
            <a:r>
              <a:rPr lang="en-US" sz="3600" dirty="0" smtClean="0">
                <a:latin typeface="Vrinda"/>
                <a:cs typeface="Vrinda"/>
              </a:rPr>
              <a:t>-1 </a:t>
            </a:r>
            <a:endParaRPr lang="en-US" sz="3600" dirty="0"/>
          </a:p>
        </p:txBody>
      </p:sp>
      <p:sp>
        <p:nvSpPr>
          <p:cNvPr id="28" name="Rectangle 27"/>
          <p:cNvSpPr/>
          <p:nvPr/>
        </p:nvSpPr>
        <p:spPr>
          <a:xfrm>
            <a:off x="2514600" y="2743200"/>
            <a:ext cx="532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Vrinda"/>
                <a:cs typeface="Vrinda"/>
              </a:rPr>
              <a:t>x</a:t>
            </a:r>
            <a:r>
              <a:rPr lang="en-US" sz="3600" dirty="0" smtClean="0">
                <a:latin typeface="Plantagenet Cherokee"/>
                <a:ea typeface="Verdana"/>
                <a:cs typeface="Vrinda"/>
                <a:sym typeface="Symbol"/>
              </a:rPr>
              <a:t>⁴</a:t>
            </a:r>
            <a:endParaRPr lang="en-US" sz="3600" dirty="0"/>
          </a:p>
        </p:txBody>
      </p:sp>
      <p:sp>
        <p:nvSpPr>
          <p:cNvPr id="32" name="Freeform 31"/>
          <p:cNvSpPr/>
          <p:nvPr/>
        </p:nvSpPr>
        <p:spPr>
          <a:xfrm>
            <a:off x="1730326" y="4682676"/>
            <a:ext cx="2968283" cy="114407"/>
          </a:xfrm>
          <a:custGeom>
            <a:avLst/>
            <a:gdLst>
              <a:gd name="connsiteX0" fmla="*/ 0 w 2968283"/>
              <a:gd name="connsiteY0" fmla="*/ 44069 h 114407"/>
              <a:gd name="connsiteX1" fmla="*/ 267286 w 2968283"/>
              <a:gd name="connsiteY1" fmla="*/ 72204 h 114407"/>
              <a:gd name="connsiteX2" fmla="*/ 436099 w 2968283"/>
              <a:gd name="connsiteY2" fmla="*/ 100339 h 114407"/>
              <a:gd name="connsiteX3" fmla="*/ 604911 w 2968283"/>
              <a:gd name="connsiteY3" fmla="*/ 114407 h 114407"/>
              <a:gd name="connsiteX4" fmla="*/ 2335237 w 2968283"/>
              <a:gd name="connsiteY4" fmla="*/ 100339 h 114407"/>
              <a:gd name="connsiteX5" fmla="*/ 2475914 w 2968283"/>
              <a:gd name="connsiteY5" fmla="*/ 72204 h 114407"/>
              <a:gd name="connsiteX6" fmla="*/ 2771336 w 2968283"/>
              <a:gd name="connsiteY6" fmla="*/ 30001 h 114407"/>
              <a:gd name="connsiteX7" fmla="*/ 2912012 w 2968283"/>
              <a:gd name="connsiteY7" fmla="*/ 1866 h 114407"/>
              <a:gd name="connsiteX8" fmla="*/ 2968283 w 2968283"/>
              <a:gd name="connsiteY8" fmla="*/ 1866 h 11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8283" h="114407">
                <a:moveTo>
                  <a:pt x="0" y="44069"/>
                </a:moveTo>
                <a:cubicBezTo>
                  <a:pt x="89469" y="52202"/>
                  <a:pt x="178478" y="58541"/>
                  <a:pt x="267286" y="72204"/>
                </a:cubicBezTo>
                <a:cubicBezTo>
                  <a:pt x="399699" y="92576"/>
                  <a:pt x="272963" y="83167"/>
                  <a:pt x="436099" y="100339"/>
                </a:cubicBezTo>
                <a:cubicBezTo>
                  <a:pt x="492254" y="106250"/>
                  <a:pt x="548640" y="109718"/>
                  <a:pt x="604911" y="114407"/>
                </a:cubicBezTo>
                <a:lnTo>
                  <a:pt x="2335237" y="100339"/>
                </a:lnTo>
                <a:cubicBezTo>
                  <a:pt x="2382282" y="99610"/>
                  <a:pt x="2430223" y="81995"/>
                  <a:pt x="2475914" y="72204"/>
                </a:cubicBezTo>
                <a:cubicBezTo>
                  <a:pt x="2645206" y="35927"/>
                  <a:pt x="2592982" y="46215"/>
                  <a:pt x="2771336" y="30001"/>
                </a:cubicBezTo>
                <a:cubicBezTo>
                  <a:pt x="2824109" y="16807"/>
                  <a:pt x="2854519" y="7615"/>
                  <a:pt x="2912012" y="1866"/>
                </a:cubicBezTo>
                <a:cubicBezTo>
                  <a:pt x="2930676" y="0"/>
                  <a:pt x="2949526" y="1866"/>
                  <a:pt x="2968283" y="1866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438400" y="4343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(+)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5257800"/>
            <a:ext cx="8915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ভাগফল</a:t>
            </a:r>
            <a:r>
              <a:rPr lang="bn-IN" sz="4000" dirty="0" smtClean="0"/>
              <a:t> =</a:t>
            </a:r>
            <a:r>
              <a:rPr lang="en-US" sz="4000" dirty="0" smtClean="0">
                <a:latin typeface="Vrinda"/>
                <a:cs typeface="Vrinda"/>
              </a:rPr>
              <a:t> </a:t>
            </a:r>
            <a:r>
              <a:rPr lang="en-US" sz="4000" dirty="0" smtClean="0">
                <a:latin typeface="Vrinda"/>
                <a:cs typeface="Vrinda"/>
              </a:rPr>
              <a:t>x²+1, </a:t>
            </a:r>
            <a:r>
              <a:rPr lang="bn-IN" sz="4000" dirty="0" smtClean="0"/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ভাগশেষ</a:t>
            </a:r>
            <a:r>
              <a:rPr lang="bn-IN" sz="4000" dirty="0" smtClean="0"/>
              <a:t>=  </a:t>
            </a:r>
            <a:r>
              <a:rPr lang="en-US" sz="4000" dirty="0" smtClean="0"/>
              <a:t>o </a:t>
            </a:r>
            <a:endParaRPr lang="en-US" sz="4000" dirty="0"/>
          </a:p>
        </p:txBody>
      </p:sp>
      <p:sp>
        <p:nvSpPr>
          <p:cNvPr id="35" name="Rectangle 34"/>
          <p:cNvSpPr/>
          <p:nvPr/>
        </p:nvSpPr>
        <p:spPr>
          <a:xfrm>
            <a:off x="2895600" y="2743200"/>
            <a:ext cx="944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Vrinda"/>
                <a:cs typeface="Vrinda"/>
              </a:rPr>
              <a:t>+x² </a:t>
            </a:r>
            <a:endParaRPr lang="en-US" sz="3600" dirty="0"/>
          </a:p>
        </p:txBody>
      </p:sp>
      <p:sp>
        <p:nvSpPr>
          <p:cNvPr id="36" name="Rectangle 35"/>
          <p:cNvSpPr/>
          <p:nvPr/>
        </p:nvSpPr>
        <p:spPr>
          <a:xfrm>
            <a:off x="3200400" y="3581400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Vrinda"/>
                <a:cs typeface="Vrinda"/>
              </a:rPr>
              <a:t>-1</a:t>
            </a:r>
            <a:endParaRPr lang="en-US" sz="3600" dirty="0"/>
          </a:p>
        </p:txBody>
      </p:sp>
      <p:sp>
        <p:nvSpPr>
          <p:cNvPr id="37" name="Rectangle 36"/>
          <p:cNvSpPr/>
          <p:nvPr/>
        </p:nvSpPr>
        <p:spPr>
          <a:xfrm>
            <a:off x="3352800" y="4038600"/>
            <a:ext cx="943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Vrinda"/>
                <a:cs typeface="Vrinda"/>
              </a:rPr>
              <a:t>-1</a:t>
            </a:r>
            <a:endParaRPr 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/>
      <p:bldP spid="12" grpId="0"/>
      <p:bldP spid="13" grpId="0"/>
      <p:bldP spid="17" grpId="0" animBg="1"/>
      <p:bldP spid="18" grpId="0"/>
      <p:bldP spid="21" grpId="0"/>
      <p:bldP spid="23" grpId="0"/>
      <p:bldP spid="25" grpId="0"/>
      <p:bldP spid="27" grpId="0"/>
      <p:bldP spid="28" grpId="0"/>
      <p:bldP spid="32" grpId="0" animBg="1"/>
      <p:bldP spid="33" grpId="0"/>
      <p:bldP spid="34" grpId="0" animBg="1"/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0" y="304800"/>
            <a:ext cx="9144000" cy="1981200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52800"/>
            <a:ext cx="91440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১ম রাশিকে ২য় রাশি দ্বারা ভাগ কর।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2514601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                   X⁴y⁴-1 , x</a:t>
            </a:r>
            <a:r>
              <a:rPr lang="en-US" sz="3600" dirty="0" smtClean="0">
                <a:latin typeface="Vrinda"/>
                <a:cs typeface="Vrinda"/>
              </a:rPr>
              <a:t>²y²+1 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0"/>
            <a:ext cx="9144000" cy="1905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57400"/>
            <a:ext cx="91440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               x⁴+x</a:t>
            </a:r>
            <a:r>
              <a:rPr lang="en-US" sz="4000" dirty="0" smtClean="0">
                <a:latin typeface="Vrinda"/>
                <a:cs typeface="Vrinda"/>
              </a:rPr>
              <a:t>²+1 , x²-x+1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১ম রাশিকে ২য়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রাশি দ্বারা ভাগ কর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0" y="533400"/>
            <a:ext cx="8686800" cy="18288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362200"/>
            <a:ext cx="8839200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733800"/>
            <a:ext cx="88392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১ম রাশিকে ২য় রাশি দ্বারা ভাগ কর।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0" y="0"/>
            <a:ext cx="9144000" cy="2438400"/>
          </a:xfrm>
          <a:prstGeom prst="star5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0336"/>
            <a:ext cx="8915400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মোঃ- সালাহউদ্দিন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সিনিয়র সহকারি শিক্ষক (গণিত)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বি-এসসি(অনার্স) )  এম-এসসি (গণিত) বি-এড   </a:t>
            </a:r>
            <a:endParaRPr lang="bn-BD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মোবাইলঃ ০১৮৩০৬১১১৫৭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ই-মেইলঃ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salahuddin.sir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11157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3600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তারিখঃ১০/০৬/২০১৩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lp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1752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1371600" y="0"/>
            <a:ext cx="7315200" cy="1905000"/>
          </a:xfrm>
          <a:prstGeom prst="irregularSeal1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1676400"/>
          <a:ext cx="8686800" cy="3257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066800" y="0"/>
            <a:ext cx="6324600" cy="3124200"/>
          </a:xfrm>
          <a:prstGeom prst="irregularSeal1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10000"/>
            <a:ext cx="91440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.২।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x</a:t>
            </a:r>
            <a:r>
              <a:rPr lang="en-US" sz="4800" dirty="0" smtClean="0">
                <a:latin typeface="Vrinda"/>
                <a:cs typeface="Vrinda"/>
              </a:rPr>
              <a:t>²-8xy+16y² ,x-4y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১ম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রাশিকে ২য় রাশি দ্বারা ভাগ করিবে।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48000"/>
            <a:ext cx="9144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/>
              <a:t>x⁴+x</a:t>
            </a:r>
            <a:r>
              <a:rPr lang="en-US" sz="4400" dirty="0" smtClean="0">
                <a:latin typeface="Vrinda"/>
                <a:cs typeface="Vrinda"/>
              </a:rPr>
              <a:t>²+1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কে উৎপাদকে বিশ্লেষণ কর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0" y="0"/>
            <a:ext cx="9144000" cy="19050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olap f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1"/>
            <a:ext cx="4419600" cy="4952999"/>
          </a:xfrm>
          <a:prstGeom prst="rect">
            <a:avLst/>
          </a:prstGeom>
        </p:spPr>
      </p:pic>
      <p:pic>
        <p:nvPicPr>
          <p:cNvPr id="7" name="Picture 6" descr="IMG_20150824_1407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343398" y="1905000"/>
            <a:ext cx="4800601" cy="4953000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28836"/>
            <a:ext cx="9144000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শ্রেণিঃ- ৭ম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বিষয়ঃ- সাধারন গণিত 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অধ্যায়ঃ- বীজগণিতীয় ভাগ/৪.২</a:t>
            </a:r>
            <a:endPara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বীজগণিতীয় রাশিকে উৎপাদকে বিশ্লেষণ করে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ভাগ নির্ণয় ।  </a:t>
            </a:r>
            <a:endPara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1.00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ঘণ্টা 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676400" y="457200"/>
            <a:ext cx="6324600" cy="22098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 rot="16200000">
            <a:off x="800100" y="-1028700"/>
            <a:ext cx="4114800" cy="5715000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বীজগণিতের জনক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505200"/>
            <a:ext cx="91440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আব্দুল্লাহ আল মুসা খাওয়ারেজমি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"/>
            <a:ext cx="2971800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43400"/>
            <a:ext cx="91440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তিনি আনুমানিক ৭৮০ খ্রিঃ জন্ম গ্রহণ করেন এবং তিনি  ৮৪৭খ্রিঃ বা ৮৪০ খ্রিঃ  মৃত্যু বরণ করেন । তিনি সোভিয়েত আরব সাগরের একটি দ্বীপ শহরে জন্ম গ্রহন করেন </a:t>
            </a:r>
            <a:r>
              <a:rPr lang="bn-IN" sz="3600" dirty="0" smtClean="0"/>
              <a:t>। </a:t>
            </a:r>
            <a:endParaRPr 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752600"/>
            <a:ext cx="8991600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বীজগণিতীয় রাশি হলো কতক গুলো অজ্ঞাত রাশি যাহা গণিতের বিভিন্ন চিহ্নের মাধ্যমে প্রকাশিত হয়।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16764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 smtClean="0">
                <a:latin typeface="Times New Roman" pitchFamily="18" charset="0"/>
                <a:cs typeface="NikoshBAN" pitchFamily="2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962400"/>
            <a:ext cx="8839200" cy="14465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BD" sz="4400" dirty="0" smtClean="0">
                <a:latin typeface="Times New Roman" pitchFamily="18" charset="0"/>
                <a:cs typeface="NikoshBAN" pitchFamily="2" charset="0"/>
              </a:rPr>
              <a:t>যেমনঃ অজ্ঞাত রাশি </a:t>
            </a:r>
            <a:r>
              <a:rPr lang="en-US" sz="4400" dirty="0" smtClean="0">
                <a:latin typeface="Times New Roman" pitchFamily="18" charset="0"/>
                <a:cs typeface="NikoshBAN" pitchFamily="2" charset="0"/>
              </a:rPr>
              <a:t>x,y,z..</a:t>
            </a:r>
            <a:r>
              <a:rPr lang="bn-BD" sz="4400" dirty="0" smtClean="0">
                <a:latin typeface="Times New Roman" pitchFamily="18" charset="0"/>
                <a:cs typeface="NikoshBAN" pitchFamily="2" charset="0"/>
              </a:rPr>
              <a:t> ও  চিহ্ন +, -, </a:t>
            </a:r>
            <a:r>
              <a:rPr lang="en-US" sz="4400" dirty="0" smtClean="0">
                <a:latin typeface="Vrinda"/>
                <a:cs typeface="NikoshBAN" pitchFamily="2" charset="0"/>
              </a:rPr>
              <a:t>x</a:t>
            </a:r>
            <a:r>
              <a:rPr lang="bn-BD" sz="4400" dirty="0" smtClean="0">
                <a:latin typeface="Times New Roman" pitchFamily="18" charset="0"/>
                <a:cs typeface="NikoshBAN" pitchFamily="2" charset="0"/>
              </a:rPr>
              <a:t> এবং  বীজগণিতীয়  গানিতিক রাশি , </a:t>
            </a:r>
            <a:r>
              <a:rPr lang="en-US" sz="4400" dirty="0" smtClean="0">
                <a:latin typeface="Times New Roman" pitchFamily="18" charset="0"/>
                <a:cs typeface="NikoshBAN" pitchFamily="2" charset="0"/>
              </a:rPr>
              <a:t>2x+5x</a:t>
            </a:r>
            <a:r>
              <a:rPr lang="bn-BD" sz="4400" dirty="0" smtClean="0">
                <a:latin typeface="Times New Roman" pitchFamily="18" charset="0"/>
                <a:cs typeface="NikoshBAN" pitchFamily="2" charset="0"/>
              </a:rPr>
              <a:t> 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57200" y="0"/>
            <a:ext cx="8686800" cy="16002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নিম্নে লক্ষ্য কর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0"/>
            <a:ext cx="9144000" cy="23622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নিম্নে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দুইটি বীজগণিতীয় রাশি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লক্ষ্য কর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819400"/>
            <a:ext cx="8763000" cy="1371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</a:ln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267200"/>
            <a:ext cx="8991600" cy="16764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52600"/>
            <a:ext cx="51816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04800" y="-152400"/>
            <a:ext cx="7467600" cy="2286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নিম্নে বর্গের অন্তরফলের সূত্রটি লক্ষ্য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276600"/>
            <a:ext cx="46482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3962400"/>
            <a:ext cx="2133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4648200"/>
            <a:ext cx="23622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5334000"/>
            <a:ext cx="2209800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5720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3048000"/>
            <a:ext cx="3124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নং স্লাইডটির হতে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0"/>
            <a:ext cx="9144000" cy="281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নিম্নের সংখ্যার ল,সা,গু এর যোগ ও বিয়োগ এবং  উৎপাদকে  প্রয়োগ  লক্ষ্য করঃ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57200" y="2743200"/>
            <a:ext cx="1473200" cy="765247"/>
          </a:xfrm>
          <a:custGeom>
            <a:avLst/>
            <a:gdLst>
              <a:gd name="connsiteX0" fmla="*/ 0 w 1473200"/>
              <a:gd name="connsiteY0" fmla="*/ 0 h 765247"/>
              <a:gd name="connsiteX1" fmla="*/ 38100 w 1473200"/>
              <a:gd name="connsiteY1" fmla="*/ 12700 h 765247"/>
              <a:gd name="connsiteX2" fmla="*/ 50800 w 1473200"/>
              <a:gd name="connsiteY2" fmla="*/ 76200 h 765247"/>
              <a:gd name="connsiteX3" fmla="*/ 63500 w 1473200"/>
              <a:gd name="connsiteY3" fmla="*/ 165100 h 765247"/>
              <a:gd name="connsiteX4" fmla="*/ 76200 w 1473200"/>
              <a:gd name="connsiteY4" fmla="*/ 228600 h 765247"/>
              <a:gd name="connsiteX5" fmla="*/ 88900 w 1473200"/>
              <a:gd name="connsiteY5" fmla="*/ 317500 h 765247"/>
              <a:gd name="connsiteX6" fmla="*/ 114300 w 1473200"/>
              <a:gd name="connsiteY6" fmla="*/ 685800 h 765247"/>
              <a:gd name="connsiteX7" fmla="*/ 457200 w 1473200"/>
              <a:gd name="connsiteY7" fmla="*/ 673100 h 765247"/>
              <a:gd name="connsiteX8" fmla="*/ 901700 w 1473200"/>
              <a:gd name="connsiteY8" fmla="*/ 660400 h 765247"/>
              <a:gd name="connsiteX9" fmla="*/ 977900 w 1473200"/>
              <a:gd name="connsiteY9" fmla="*/ 647700 h 765247"/>
              <a:gd name="connsiteX10" fmla="*/ 1460500 w 1473200"/>
              <a:gd name="connsiteY10" fmla="*/ 673100 h 765247"/>
              <a:gd name="connsiteX11" fmla="*/ 1473200 w 1473200"/>
              <a:gd name="connsiteY11" fmla="*/ 622300 h 76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3200" h="765247">
                <a:moveTo>
                  <a:pt x="0" y="0"/>
                </a:moveTo>
                <a:cubicBezTo>
                  <a:pt x="12700" y="4233"/>
                  <a:pt x="30674" y="1561"/>
                  <a:pt x="38100" y="12700"/>
                </a:cubicBezTo>
                <a:cubicBezTo>
                  <a:pt x="50074" y="30661"/>
                  <a:pt x="47251" y="54908"/>
                  <a:pt x="50800" y="76200"/>
                </a:cubicBezTo>
                <a:cubicBezTo>
                  <a:pt x="55721" y="105727"/>
                  <a:pt x="58579" y="135573"/>
                  <a:pt x="63500" y="165100"/>
                </a:cubicBezTo>
                <a:cubicBezTo>
                  <a:pt x="67049" y="186392"/>
                  <a:pt x="72651" y="207308"/>
                  <a:pt x="76200" y="228600"/>
                </a:cubicBezTo>
                <a:cubicBezTo>
                  <a:pt x="81121" y="258127"/>
                  <a:pt x="84667" y="287867"/>
                  <a:pt x="88900" y="317500"/>
                </a:cubicBezTo>
                <a:cubicBezTo>
                  <a:pt x="97367" y="440267"/>
                  <a:pt x="25772" y="600324"/>
                  <a:pt x="114300" y="685800"/>
                </a:cubicBezTo>
                <a:cubicBezTo>
                  <a:pt x="196584" y="765247"/>
                  <a:pt x="342881" y="676788"/>
                  <a:pt x="457200" y="673100"/>
                </a:cubicBezTo>
                <a:lnTo>
                  <a:pt x="901700" y="660400"/>
                </a:lnTo>
                <a:cubicBezTo>
                  <a:pt x="927100" y="656167"/>
                  <a:pt x="952150" y="647700"/>
                  <a:pt x="977900" y="647700"/>
                </a:cubicBezTo>
                <a:cubicBezTo>
                  <a:pt x="1351807" y="647700"/>
                  <a:pt x="1270262" y="635052"/>
                  <a:pt x="1460500" y="673100"/>
                </a:cubicBezTo>
                <a:lnTo>
                  <a:pt x="1473200" y="622300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400" y="2895600"/>
            <a:ext cx="12192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2743200"/>
            <a:ext cx="60960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3429000"/>
            <a:ext cx="14478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12 </a:t>
            </a:r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914400" y="3886200"/>
            <a:ext cx="1536700" cy="457200"/>
          </a:xfrm>
          <a:custGeom>
            <a:avLst/>
            <a:gdLst>
              <a:gd name="connsiteX0" fmla="*/ 0 w 1524000"/>
              <a:gd name="connsiteY0" fmla="*/ 0 h 749300"/>
              <a:gd name="connsiteX1" fmla="*/ 12700 w 1524000"/>
              <a:gd name="connsiteY1" fmla="*/ 114300 h 749300"/>
              <a:gd name="connsiteX2" fmla="*/ 38100 w 1524000"/>
              <a:gd name="connsiteY2" fmla="*/ 254000 h 749300"/>
              <a:gd name="connsiteX3" fmla="*/ 50800 w 1524000"/>
              <a:gd name="connsiteY3" fmla="*/ 419100 h 749300"/>
              <a:gd name="connsiteX4" fmla="*/ 88900 w 1524000"/>
              <a:gd name="connsiteY4" fmla="*/ 546100 h 749300"/>
              <a:gd name="connsiteX5" fmla="*/ 114300 w 1524000"/>
              <a:gd name="connsiteY5" fmla="*/ 584200 h 749300"/>
              <a:gd name="connsiteX6" fmla="*/ 177800 w 1524000"/>
              <a:gd name="connsiteY6" fmla="*/ 698500 h 749300"/>
              <a:gd name="connsiteX7" fmla="*/ 228600 w 1524000"/>
              <a:gd name="connsiteY7" fmla="*/ 723900 h 749300"/>
              <a:gd name="connsiteX8" fmla="*/ 317500 w 1524000"/>
              <a:gd name="connsiteY8" fmla="*/ 749300 h 749300"/>
              <a:gd name="connsiteX9" fmla="*/ 520700 w 1524000"/>
              <a:gd name="connsiteY9" fmla="*/ 736600 h 749300"/>
              <a:gd name="connsiteX10" fmla="*/ 596900 w 1524000"/>
              <a:gd name="connsiteY10" fmla="*/ 711200 h 749300"/>
              <a:gd name="connsiteX11" fmla="*/ 723900 w 1524000"/>
              <a:gd name="connsiteY11" fmla="*/ 685800 h 749300"/>
              <a:gd name="connsiteX12" fmla="*/ 1447800 w 1524000"/>
              <a:gd name="connsiteY12" fmla="*/ 673100 h 749300"/>
              <a:gd name="connsiteX13" fmla="*/ 1524000 w 1524000"/>
              <a:gd name="connsiteY13" fmla="*/ 64770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24000" h="749300">
                <a:moveTo>
                  <a:pt x="0" y="0"/>
                </a:moveTo>
                <a:cubicBezTo>
                  <a:pt x="4233" y="38100"/>
                  <a:pt x="7013" y="76390"/>
                  <a:pt x="12700" y="114300"/>
                </a:cubicBezTo>
                <a:cubicBezTo>
                  <a:pt x="19721" y="161106"/>
                  <a:pt x="32229" y="207035"/>
                  <a:pt x="38100" y="254000"/>
                </a:cubicBezTo>
                <a:cubicBezTo>
                  <a:pt x="44946" y="308770"/>
                  <a:pt x="44351" y="364282"/>
                  <a:pt x="50800" y="419100"/>
                </a:cubicBezTo>
                <a:cubicBezTo>
                  <a:pt x="53335" y="440652"/>
                  <a:pt x="83533" y="538049"/>
                  <a:pt x="88900" y="546100"/>
                </a:cubicBezTo>
                <a:cubicBezTo>
                  <a:pt x="97367" y="558800"/>
                  <a:pt x="107474" y="570548"/>
                  <a:pt x="114300" y="584200"/>
                </a:cubicBezTo>
                <a:cubicBezTo>
                  <a:pt x="134533" y="624667"/>
                  <a:pt x="124409" y="671804"/>
                  <a:pt x="177800" y="698500"/>
                </a:cubicBezTo>
                <a:cubicBezTo>
                  <a:pt x="194733" y="706967"/>
                  <a:pt x="211199" y="716442"/>
                  <a:pt x="228600" y="723900"/>
                </a:cubicBezTo>
                <a:cubicBezTo>
                  <a:pt x="254107" y="734832"/>
                  <a:pt x="291721" y="742855"/>
                  <a:pt x="317500" y="749300"/>
                </a:cubicBezTo>
                <a:cubicBezTo>
                  <a:pt x="385233" y="745067"/>
                  <a:pt x="453457" y="745770"/>
                  <a:pt x="520700" y="736600"/>
                </a:cubicBezTo>
                <a:cubicBezTo>
                  <a:pt x="547228" y="732982"/>
                  <a:pt x="571500" y="719667"/>
                  <a:pt x="596900" y="711200"/>
                </a:cubicBezTo>
                <a:cubicBezTo>
                  <a:pt x="646520" y="694660"/>
                  <a:pt x="659489" y="687813"/>
                  <a:pt x="723900" y="685800"/>
                </a:cubicBezTo>
                <a:cubicBezTo>
                  <a:pt x="965119" y="678262"/>
                  <a:pt x="1206500" y="677333"/>
                  <a:pt x="1447800" y="673100"/>
                </a:cubicBezTo>
                <a:cubicBezTo>
                  <a:pt x="1517171" y="659226"/>
                  <a:pt x="1496036" y="675664"/>
                  <a:pt x="1524000" y="64770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1000" y="3505200"/>
            <a:ext cx="38100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" y="4038600"/>
            <a:ext cx="38100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609600" y="3429000"/>
            <a:ext cx="1536700" cy="457200"/>
          </a:xfrm>
          <a:custGeom>
            <a:avLst/>
            <a:gdLst>
              <a:gd name="connsiteX0" fmla="*/ 0 w 1524000"/>
              <a:gd name="connsiteY0" fmla="*/ 0 h 749300"/>
              <a:gd name="connsiteX1" fmla="*/ 12700 w 1524000"/>
              <a:gd name="connsiteY1" fmla="*/ 114300 h 749300"/>
              <a:gd name="connsiteX2" fmla="*/ 38100 w 1524000"/>
              <a:gd name="connsiteY2" fmla="*/ 254000 h 749300"/>
              <a:gd name="connsiteX3" fmla="*/ 50800 w 1524000"/>
              <a:gd name="connsiteY3" fmla="*/ 419100 h 749300"/>
              <a:gd name="connsiteX4" fmla="*/ 88900 w 1524000"/>
              <a:gd name="connsiteY4" fmla="*/ 546100 h 749300"/>
              <a:gd name="connsiteX5" fmla="*/ 114300 w 1524000"/>
              <a:gd name="connsiteY5" fmla="*/ 584200 h 749300"/>
              <a:gd name="connsiteX6" fmla="*/ 177800 w 1524000"/>
              <a:gd name="connsiteY6" fmla="*/ 698500 h 749300"/>
              <a:gd name="connsiteX7" fmla="*/ 228600 w 1524000"/>
              <a:gd name="connsiteY7" fmla="*/ 723900 h 749300"/>
              <a:gd name="connsiteX8" fmla="*/ 317500 w 1524000"/>
              <a:gd name="connsiteY8" fmla="*/ 749300 h 749300"/>
              <a:gd name="connsiteX9" fmla="*/ 520700 w 1524000"/>
              <a:gd name="connsiteY9" fmla="*/ 736600 h 749300"/>
              <a:gd name="connsiteX10" fmla="*/ 596900 w 1524000"/>
              <a:gd name="connsiteY10" fmla="*/ 711200 h 749300"/>
              <a:gd name="connsiteX11" fmla="*/ 723900 w 1524000"/>
              <a:gd name="connsiteY11" fmla="*/ 685800 h 749300"/>
              <a:gd name="connsiteX12" fmla="*/ 1447800 w 1524000"/>
              <a:gd name="connsiteY12" fmla="*/ 673100 h 749300"/>
              <a:gd name="connsiteX13" fmla="*/ 1524000 w 1524000"/>
              <a:gd name="connsiteY13" fmla="*/ 64770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24000" h="749300">
                <a:moveTo>
                  <a:pt x="0" y="0"/>
                </a:moveTo>
                <a:cubicBezTo>
                  <a:pt x="4233" y="38100"/>
                  <a:pt x="7013" y="76390"/>
                  <a:pt x="12700" y="114300"/>
                </a:cubicBezTo>
                <a:cubicBezTo>
                  <a:pt x="19721" y="161106"/>
                  <a:pt x="32229" y="207035"/>
                  <a:pt x="38100" y="254000"/>
                </a:cubicBezTo>
                <a:cubicBezTo>
                  <a:pt x="44946" y="308770"/>
                  <a:pt x="44351" y="364282"/>
                  <a:pt x="50800" y="419100"/>
                </a:cubicBezTo>
                <a:cubicBezTo>
                  <a:pt x="53335" y="440652"/>
                  <a:pt x="83533" y="538049"/>
                  <a:pt x="88900" y="546100"/>
                </a:cubicBezTo>
                <a:cubicBezTo>
                  <a:pt x="97367" y="558800"/>
                  <a:pt x="107474" y="570548"/>
                  <a:pt x="114300" y="584200"/>
                </a:cubicBezTo>
                <a:cubicBezTo>
                  <a:pt x="134533" y="624667"/>
                  <a:pt x="124409" y="671804"/>
                  <a:pt x="177800" y="698500"/>
                </a:cubicBezTo>
                <a:cubicBezTo>
                  <a:pt x="194733" y="706967"/>
                  <a:pt x="211199" y="716442"/>
                  <a:pt x="228600" y="723900"/>
                </a:cubicBezTo>
                <a:cubicBezTo>
                  <a:pt x="254107" y="734832"/>
                  <a:pt x="291721" y="742855"/>
                  <a:pt x="317500" y="749300"/>
                </a:cubicBezTo>
                <a:cubicBezTo>
                  <a:pt x="385233" y="745067"/>
                  <a:pt x="453457" y="745770"/>
                  <a:pt x="520700" y="736600"/>
                </a:cubicBezTo>
                <a:cubicBezTo>
                  <a:pt x="547228" y="732982"/>
                  <a:pt x="571500" y="719667"/>
                  <a:pt x="596900" y="711200"/>
                </a:cubicBezTo>
                <a:cubicBezTo>
                  <a:pt x="646520" y="694660"/>
                  <a:pt x="659489" y="687813"/>
                  <a:pt x="723900" y="685800"/>
                </a:cubicBezTo>
                <a:cubicBezTo>
                  <a:pt x="965119" y="678262"/>
                  <a:pt x="1206500" y="677333"/>
                  <a:pt x="1447800" y="673100"/>
                </a:cubicBezTo>
                <a:cubicBezTo>
                  <a:pt x="1517171" y="659226"/>
                  <a:pt x="1496036" y="675664"/>
                  <a:pt x="1524000" y="64770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90600" y="3810000"/>
            <a:ext cx="13335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295400" y="4419600"/>
            <a:ext cx="144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33600" y="2667000"/>
            <a:ext cx="3505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যোগের বিধিঃ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8+3=11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191000"/>
            <a:ext cx="1981200" cy="495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800600"/>
            <a:ext cx="2133600" cy="571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5486400"/>
            <a:ext cx="21336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6096000"/>
            <a:ext cx="1981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4267200"/>
            <a:ext cx="2204085" cy="495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4800600"/>
            <a:ext cx="2743200" cy="4529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5562600"/>
            <a:ext cx="268605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6248400"/>
            <a:ext cx="20955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3600" y="2514600"/>
            <a:ext cx="32004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বিয়োগের বিধিঃ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8-3=5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1981200" y="3200400"/>
            <a:ext cx="3886200" cy="95410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যোগের মধ্য রাশির উৎপাদকটি দেখঃ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67401" y="3200400"/>
            <a:ext cx="327659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বিয়োগের  মধ্য রাশির উৎপাদকটি  দেখঃ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/>
      <p:bldP spid="19" grpId="0"/>
      <p:bldP spid="20" grpId="0"/>
      <p:bldP spid="21" grpId="0" animBg="1"/>
      <p:bldP spid="23" grpId="0"/>
      <p:bldP spid="24" grpId="0"/>
      <p:bldP spid="25" grpId="0" animBg="1"/>
      <p:bldP spid="26" grpId="0"/>
      <p:bldP spid="31" grpId="0"/>
      <p:bldP spid="15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0"/>
            <a:ext cx="8915400" cy="13716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নিম্নে মধ্য রাশি মিলানো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উৎপাদক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Middle Factore)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লক্ষ্য করঃ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একটি বীজগণিতীয় রাশিকে মধ্য রাশিতে রূপান্তর করে উৎপাদকে বিশ্লেষণ কর যায়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057400"/>
            <a:ext cx="2005965" cy="3429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819400"/>
            <a:ext cx="199644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124199"/>
            <a:ext cx="1524000" cy="40105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981200"/>
            <a:ext cx="209804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2514600"/>
            <a:ext cx="211836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2819400"/>
            <a:ext cx="227076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200400"/>
            <a:ext cx="179832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437528"/>
            <a:ext cx="1752600" cy="3818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399" y="3733800"/>
            <a:ext cx="8746435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267200"/>
            <a:ext cx="5257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0" y="2038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029200"/>
            <a:ext cx="3099955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4" name="Picture 26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562600"/>
            <a:ext cx="3048000" cy="381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334000" y="5086350"/>
            <a:ext cx="1104900" cy="481958"/>
          </a:xfrm>
          <a:custGeom>
            <a:avLst/>
            <a:gdLst>
              <a:gd name="connsiteX0" fmla="*/ 9525 w 942975"/>
              <a:gd name="connsiteY0" fmla="*/ 0 h 481958"/>
              <a:gd name="connsiteX1" fmla="*/ 19050 w 942975"/>
              <a:gd name="connsiteY1" fmla="*/ 152400 h 481958"/>
              <a:gd name="connsiteX2" fmla="*/ 28575 w 942975"/>
              <a:gd name="connsiteY2" fmla="*/ 180975 h 481958"/>
              <a:gd name="connsiteX3" fmla="*/ 38100 w 942975"/>
              <a:gd name="connsiteY3" fmla="*/ 219075 h 481958"/>
              <a:gd name="connsiteX4" fmla="*/ 19050 w 942975"/>
              <a:gd name="connsiteY4" fmla="*/ 352425 h 481958"/>
              <a:gd name="connsiteX5" fmla="*/ 0 w 942975"/>
              <a:gd name="connsiteY5" fmla="*/ 409575 h 481958"/>
              <a:gd name="connsiteX6" fmla="*/ 9525 w 942975"/>
              <a:gd name="connsiteY6" fmla="*/ 447675 h 481958"/>
              <a:gd name="connsiteX7" fmla="*/ 19050 w 942975"/>
              <a:gd name="connsiteY7" fmla="*/ 476250 h 481958"/>
              <a:gd name="connsiteX8" fmla="*/ 114300 w 942975"/>
              <a:gd name="connsiteY8" fmla="*/ 466725 h 481958"/>
              <a:gd name="connsiteX9" fmla="*/ 285750 w 942975"/>
              <a:gd name="connsiteY9" fmla="*/ 447675 h 481958"/>
              <a:gd name="connsiteX10" fmla="*/ 390525 w 942975"/>
              <a:gd name="connsiteY10" fmla="*/ 428625 h 481958"/>
              <a:gd name="connsiteX11" fmla="*/ 695325 w 942975"/>
              <a:gd name="connsiteY11" fmla="*/ 438150 h 481958"/>
              <a:gd name="connsiteX12" fmla="*/ 942975 w 942975"/>
              <a:gd name="connsiteY12" fmla="*/ 428625 h 48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2975" h="481958">
                <a:moveTo>
                  <a:pt x="9525" y="0"/>
                </a:moveTo>
                <a:cubicBezTo>
                  <a:pt x="12700" y="50800"/>
                  <a:pt x="13722" y="101781"/>
                  <a:pt x="19050" y="152400"/>
                </a:cubicBezTo>
                <a:cubicBezTo>
                  <a:pt x="20101" y="162385"/>
                  <a:pt x="25817" y="171321"/>
                  <a:pt x="28575" y="180975"/>
                </a:cubicBezTo>
                <a:cubicBezTo>
                  <a:pt x="32171" y="193562"/>
                  <a:pt x="34925" y="206375"/>
                  <a:pt x="38100" y="219075"/>
                </a:cubicBezTo>
                <a:cubicBezTo>
                  <a:pt x="31750" y="263525"/>
                  <a:pt x="27856" y="308396"/>
                  <a:pt x="19050" y="352425"/>
                </a:cubicBezTo>
                <a:cubicBezTo>
                  <a:pt x="15112" y="372116"/>
                  <a:pt x="0" y="409575"/>
                  <a:pt x="0" y="409575"/>
                </a:cubicBezTo>
                <a:cubicBezTo>
                  <a:pt x="3175" y="422275"/>
                  <a:pt x="5929" y="435088"/>
                  <a:pt x="9525" y="447675"/>
                </a:cubicBezTo>
                <a:cubicBezTo>
                  <a:pt x="12283" y="457329"/>
                  <a:pt x="9172" y="474454"/>
                  <a:pt x="19050" y="476250"/>
                </a:cubicBezTo>
                <a:cubicBezTo>
                  <a:pt x="50444" y="481958"/>
                  <a:pt x="82573" y="470124"/>
                  <a:pt x="114300" y="466725"/>
                </a:cubicBezTo>
                <a:cubicBezTo>
                  <a:pt x="171474" y="460599"/>
                  <a:pt x="229031" y="457128"/>
                  <a:pt x="285750" y="447675"/>
                </a:cubicBezTo>
                <a:cubicBezTo>
                  <a:pt x="358869" y="435488"/>
                  <a:pt x="323962" y="441938"/>
                  <a:pt x="390525" y="428625"/>
                </a:cubicBezTo>
                <a:cubicBezTo>
                  <a:pt x="492125" y="431800"/>
                  <a:pt x="593675" y="438150"/>
                  <a:pt x="695325" y="438150"/>
                </a:cubicBezTo>
                <a:cubicBezTo>
                  <a:pt x="777936" y="438150"/>
                  <a:pt x="860364" y="428625"/>
                  <a:pt x="942975" y="428625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638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800600" y="51054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5638800" y="5562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4724400" y="6096000"/>
            <a:ext cx="28956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/>
              <a:t>2</a:t>
            </a:r>
            <a:r>
              <a:rPr lang="bn-IN" sz="2800" dirty="0" smtClean="0"/>
              <a:t>+</a:t>
            </a:r>
            <a:r>
              <a:rPr lang="en-US" sz="2800" dirty="0" smtClean="0"/>
              <a:t>3= 5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6" grpId="0" animBg="1"/>
      <p:bldP spid="27" grpId="0"/>
      <p:bldP spid="28" grpId="0"/>
      <p:bldP spid="29" grpId="0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451</Words>
  <Application>Microsoft Office PowerPoint</Application>
  <PresentationFormat>On-screen Show (4:3)</PresentationFormat>
  <Paragraphs>91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সবাইকে স্বাগতম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স্বাগতম</dc:title>
  <dc:creator>TSS</dc:creator>
  <cp:lastModifiedBy>Sabiha</cp:lastModifiedBy>
  <cp:revision>197</cp:revision>
  <dcterms:created xsi:type="dcterms:W3CDTF">2013-07-08T15:20:45Z</dcterms:created>
  <dcterms:modified xsi:type="dcterms:W3CDTF">2015-09-28T10:48:36Z</dcterms:modified>
</cp:coreProperties>
</file>